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al Rounded MT Bold" panose="020F0704030504030204" pitchFamily="34" charset="0"/>
      <p:regular r:id="rId16"/>
    </p:embeddedFont>
  </p:embeddedFontLst>
  <p:defaultTextStyle>
    <a:defPPr>
      <a:defRPr lang="en-US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330" y="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23470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51238142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24709904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84331280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547459245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900850726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968333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3400495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79639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0891F0-90C1-4CEF-1212-4BC7D0F10D6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774645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9802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8816234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A19194-2E98-441C-EA76-132A33669005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516184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3068882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2719042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5C76171-60A9-93B2-38EB-61935209B2D2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FB11D-0925-420F-4460-3A06BC4EA40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7746454" name="Slide Image Placeholder 1">
            <a:extLst>
              <a:ext uri="{FF2B5EF4-FFF2-40B4-BE49-F238E27FC236}">
                <a16:creationId xmlns:a16="http://schemas.microsoft.com/office/drawing/2014/main" id="{229EA464-348C-2735-9FC9-F5BE685B5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980255" name="Notes Placeholder 2">
            <a:extLst>
              <a:ext uri="{FF2B5EF4-FFF2-40B4-BE49-F238E27FC236}">
                <a16:creationId xmlns:a16="http://schemas.microsoft.com/office/drawing/2014/main" id="{BC731E9F-D7B3-E9CF-7443-CFFA79746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88162347" name="Slide Number Placeholder 3">
            <a:extLst>
              <a:ext uri="{FF2B5EF4-FFF2-40B4-BE49-F238E27FC236}">
                <a16:creationId xmlns:a16="http://schemas.microsoft.com/office/drawing/2014/main" id="{51EC4FC5-01ED-992B-6B99-C9DB50C64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A19194-2E98-441C-EA76-132A33669005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72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D29A6-66C6-C2B9-EA9D-5B312050C13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7746454" name="Slide Image Placeholder 1">
            <a:extLst>
              <a:ext uri="{FF2B5EF4-FFF2-40B4-BE49-F238E27FC236}">
                <a16:creationId xmlns:a16="http://schemas.microsoft.com/office/drawing/2014/main" id="{3AC33156-852D-A6EC-7EBE-3E1F50A8A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980255" name="Notes Placeholder 2">
            <a:extLst>
              <a:ext uri="{FF2B5EF4-FFF2-40B4-BE49-F238E27FC236}">
                <a16:creationId xmlns:a16="http://schemas.microsoft.com/office/drawing/2014/main" id="{FF3D6005-5CA8-3BA9-3CA4-C961CD3B1E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88162347" name="Slide Number Placeholder 3">
            <a:extLst>
              <a:ext uri="{FF2B5EF4-FFF2-40B4-BE49-F238E27FC236}">
                <a16:creationId xmlns:a16="http://schemas.microsoft.com/office/drawing/2014/main" id="{C3A8891E-F714-3802-2133-BC61C57638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A19194-2E98-441C-EA76-132A33669005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16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634975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9827205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805355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7EA4DB-F2CB-6F7E-ACEC-1C9B8DB55347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715562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660343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2556098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0DFC41-A549-1E3A-8837-8ED9DC16DA9D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443980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979586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4350159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82BB748-FF56-13C1-36E1-3BD0A045C86E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972732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364559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9768169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88F366-0160-0BBE-5053-8942BA84CA58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028222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107632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834339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88A78E-EF6A-3347-25EA-7A7BE0467AE3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889560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6114604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141648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C8E4CB-7802-B47A-BDB6-5E74996B00E8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341354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817825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57560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277670-E310-F3F8-5AF4-425A91716484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67693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1120969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008219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16406C-92D2-D850-F020-C09D96118135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6069296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308427438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176811708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116648026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235432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092057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99346164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3613263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211519399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21897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7360823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12488082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55190564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120545935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79590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125207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1852275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06202397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119887869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08595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8322555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2680979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587945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174739987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817448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75928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41944682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25840413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55412893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97713501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093075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044795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5416818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5737312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2297230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3873211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84241963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1251052234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808622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9905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72078310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359099537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3159154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883470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1889088822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821898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393768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91459695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60154381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0261482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986426753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533998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5888079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3395017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62009800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2253847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139232067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548986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92701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9636125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52600576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165239863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2272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fffwaad-my.sharepoint.com/:w:/g/personal/smausole_foot22_fff_fr/IQAWFDEDR2fPQKr_UWkOThN0AY9-bIfCBUwGhkGwgryM7Xc?e=MzVMT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s://app.wooclap.com/LUBNTE?from=instruction-slide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g"/><Relationship Id="rId5" Type="http://schemas.openxmlformats.org/officeDocument/2006/relationships/image" Target="../media/image15.png"/><Relationship Id="rId10" Type="http://schemas.openxmlformats.org/officeDocument/2006/relationships/image" Target="../media/image19.jpg"/><Relationship Id="rId4" Type="http://schemas.openxmlformats.org/officeDocument/2006/relationships/image" Target="../media/image14.pn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s://app.wooclap.com/LUBNTE?from=instruction-slide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s://app.wooclap.com/PDRUJM?from=instruction-slide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29.jpg"/><Relationship Id="rId4" Type="http://schemas.openxmlformats.org/officeDocument/2006/relationships/image" Target="../media/image14.pn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Q1b0DA3EI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4786382" name="Freeform 2"/>
          <p:cNvSpPr/>
          <p:nvPr/>
        </p:nvSpPr>
        <p:spPr bwMode="auto">
          <a:xfrm>
            <a:off x="14420109" y="-1721178"/>
            <a:ext cx="4904062" cy="9515199"/>
          </a:xfrm>
          <a:custGeom>
            <a:avLst/>
            <a:gdLst/>
            <a:ahLst/>
            <a:cxnLst/>
            <a:rect l="l" t="t" r="r" b="b"/>
            <a:pathLst>
              <a:path w="4904062" h="9515199" extrusionOk="0">
                <a:moveTo>
                  <a:pt x="0" y="0"/>
                </a:moveTo>
                <a:lnTo>
                  <a:pt x="4904063" y="0"/>
                </a:lnTo>
                <a:lnTo>
                  <a:pt x="4904063" y="9515199"/>
                </a:lnTo>
                <a:lnTo>
                  <a:pt x="0" y="9515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86594400" name="Freeform 3"/>
          <p:cNvSpPr/>
          <p:nvPr/>
        </p:nvSpPr>
        <p:spPr bwMode="auto">
          <a:xfrm>
            <a:off x="14096586" y="-1627538"/>
            <a:ext cx="4973747" cy="8837548"/>
          </a:xfrm>
          <a:custGeom>
            <a:avLst/>
            <a:gdLst/>
            <a:ahLst/>
            <a:cxnLst/>
            <a:rect l="l" t="t" r="r" b="b"/>
            <a:pathLst>
              <a:path w="4973747" h="8837548" extrusionOk="0">
                <a:moveTo>
                  <a:pt x="0" y="0"/>
                </a:moveTo>
                <a:lnTo>
                  <a:pt x="4973746" y="0"/>
                </a:lnTo>
                <a:lnTo>
                  <a:pt x="4973746" y="8837548"/>
                </a:lnTo>
                <a:lnTo>
                  <a:pt x="0" y="8837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33011278" name="Freeform 4"/>
          <p:cNvSpPr/>
          <p:nvPr/>
        </p:nvSpPr>
        <p:spPr bwMode="auto">
          <a:xfrm>
            <a:off x="11527797" y="5927120"/>
            <a:ext cx="7910675" cy="6627236"/>
          </a:xfrm>
          <a:custGeom>
            <a:avLst/>
            <a:gdLst/>
            <a:ahLst/>
            <a:cxnLst/>
            <a:rect l="l" t="t" r="r" b="b"/>
            <a:pathLst>
              <a:path w="7910675" h="6627237" extrusionOk="0">
                <a:moveTo>
                  <a:pt x="0" y="0"/>
                </a:moveTo>
                <a:lnTo>
                  <a:pt x="7910674" y="0"/>
                </a:lnTo>
                <a:lnTo>
                  <a:pt x="7910674" y="6627236"/>
                </a:lnTo>
                <a:lnTo>
                  <a:pt x="0" y="66272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420334576" name="Group 5"/>
          <p:cNvGrpSpPr/>
          <p:nvPr/>
        </p:nvGrpSpPr>
        <p:grpSpPr bwMode="auto">
          <a:xfrm>
            <a:off x="9397971" y="-335387"/>
            <a:ext cx="5343955" cy="3934651"/>
            <a:chOff x="0" y="0"/>
            <a:chExt cx="7125273" cy="524620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7125335" cy="5246243"/>
            </a:xfrm>
            <a:custGeom>
              <a:avLst/>
              <a:gdLst/>
              <a:ahLst/>
              <a:cxnLst/>
              <a:rect l="l" t="t" r="r" b="b"/>
              <a:pathLst>
                <a:path w="7125335" h="5246243" extrusionOk="0">
                  <a:moveTo>
                    <a:pt x="0" y="0"/>
                  </a:moveTo>
                  <a:lnTo>
                    <a:pt x="7125335" y="0"/>
                  </a:lnTo>
                  <a:lnTo>
                    <a:pt x="7125335" y="5246243"/>
                  </a:lnTo>
                  <a:lnTo>
                    <a:pt x="0" y="5246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56" b="-9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28061964" name="Group 7"/>
          <p:cNvGrpSpPr/>
          <p:nvPr/>
        </p:nvGrpSpPr>
        <p:grpSpPr bwMode="auto">
          <a:xfrm>
            <a:off x="15053365" y="873729"/>
            <a:ext cx="2496173" cy="1969283"/>
            <a:chOff x="0" y="0"/>
            <a:chExt cx="3328231" cy="2625711"/>
          </a:xfrm>
        </p:grpSpPr>
        <p:sp>
          <p:nvSpPr>
            <p:cNvPr id="8" name="Freeform 8"/>
            <p:cNvSpPr/>
            <p:nvPr/>
          </p:nvSpPr>
          <p:spPr bwMode="auto">
            <a:xfrm>
              <a:off x="0" y="0"/>
              <a:ext cx="3328289" cy="2625725"/>
            </a:xfrm>
            <a:custGeom>
              <a:avLst/>
              <a:gdLst/>
              <a:ahLst/>
              <a:cxnLst/>
              <a:rect l="l" t="t" r="r" b="b"/>
              <a:pathLst>
                <a:path w="3328289" h="2625725" extrusionOk="0">
                  <a:moveTo>
                    <a:pt x="0" y="0"/>
                  </a:moveTo>
                  <a:lnTo>
                    <a:pt x="3328289" y="0"/>
                  </a:lnTo>
                  <a:lnTo>
                    <a:pt x="3328289" y="2625725"/>
                  </a:lnTo>
                  <a:lnTo>
                    <a:pt x="0" y="262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828" r="-582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01403664" name="Group 9"/>
          <p:cNvGrpSpPr>
            <a:grpSpLocks noChangeAspect="1"/>
          </p:cNvGrpSpPr>
          <p:nvPr/>
        </p:nvGrpSpPr>
        <p:grpSpPr bwMode="auto">
          <a:xfrm>
            <a:off x="1596121" y="152017"/>
            <a:ext cx="2311077" cy="2892003"/>
            <a:chOff x="0" y="0"/>
            <a:chExt cx="2311077" cy="2892003"/>
          </a:xfrm>
        </p:grpSpPr>
        <p:sp>
          <p:nvSpPr>
            <p:cNvPr id="10" name="Freeform 10" descr="Une image contenant texte, logo, symbole, Marque  Description générée automatiquement"/>
            <p:cNvSpPr/>
            <p:nvPr/>
          </p:nvSpPr>
          <p:spPr bwMode="auto">
            <a:xfrm>
              <a:off x="0" y="0"/>
              <a:ext cx="2311031" cy="2892002"/>
            </a:xfrm>
            <a:custGeom>
              <a:avLst/>
              <a:gdLst/>
              <a:ahLst/>
              <a:cxnLst/>
              <a:rect l="l" t="t" r="r" b="b"/>
              <a:pathLst>
                <a:path w="2968498" h="3714750" extrusionOk="0">
                  <a:moveTo>
                    <a:pt x="0" y="0"/>
                  </a:moveTo>
                  <a:lnTo>
                    <a:pt x="2968498" y="0"/>
                  </a:lnTo>
                  <a:lnTo>
                    <a:pt x="2968498" y="3714750"/>
                  </a:lnTo>
                  <a:lnTo>
                    <a:pt x="0" y="3714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4" r="-5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24379149" name="Title 1"/>
          <p:cNvSpPr>
            <a:spLocks noGrp="1"/>
          </p:cNvSpPr>
          <p:nvPr/>
        </p:nvSpPr>
        <p:spPr bwMode="auto">
          <a:xfrm>
            <a:off x="4020858" y="2225663"/>
            <a:ext cx="9399596" cy="357032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 lnSpcReduction="1000"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6000">
                <a:latin typeface="Arial Rounded MT Bold"/>
                <a:ea typeface="Arial Rounded MT Bold"/>
                <a:cs typeface="Arial Rounded MT Bold"/>
              </a:rPr>
              <a:t>Les assises de la prévention des violences dans le football</a:t>
            </a:r>
            <a:endParaRPr sz="6000"/>
          </a:p>
        </p:txBody>
      </p:sp>
      <p:sp>
        <p:nvSpPr>
          <p:cNvPr id="394501140" name="Subtitle 2"/>
          <p:cNvSpPr>
            <a:spLocks noGrp="1"/>
          </p:cNvSpPr>
          <p:nvPr/>
        </p:nvSpPr>
        <p:spPr bwMode="auto">
          <a:xfrm>
            <a:off x="4505219" y="5459834"/>
            <a:ext cx="7811575" cy="261629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13000"/>
          </a:bodyPr>
          <a:lstStyle>
            <a:lvl1pPr marL="342900" indent="-342900" algn="l" defTabSz="914400" rtl="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endParaRPr sz="4000"/>
          </a:p>
          <a:p>
            <a:pPr marL="0" indent="0" algn="ctr">
              <a:buFont typeface="Arial"/>
              <a:buNone/>
              <a:defRPr/>
            </a:pPr>
            <a:r>
              <a:rPr lang="fr-FR" sz="4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 Faisons de la lutte contre les violences notre plus belle victoire »</a:t>
            </a:r>
            <a:endParaRPr sz="4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endParaRPr sz="4000"/>
          </a:p>
          <a:p>
            <a:pPr marL="0" indent="0" algn="ctr">
              <a:buFont typeface="Arial"/>
              <a:buNone/>
              <a:defRPr/>
            </a:pPr>
            <a:r>
              <a:rPr lang="fr-FR" sz="4000"/>
              <a:t>04/12/2025</a:t>
            </a:r>
            <a:endParaRPr lang="fr-FR"/>
          </a:p>
        </p:txBody>
      </p:sp>
      <p:pic>
        <p:nvPicPr>
          <p:cNvPr id="138970880" name="Image 138970879"/>
          <p:cNvPicPr>
            <a:picLocks noChangeAspect="1"/>
          </p:cNvPicPr>
          <p:nvPr/>
        </p:nvPicPr>
        <p:blipFill rotWithShape="1">
          <a:blip r:embed="rId9"/>
          <a:stretch/>
        </p:blipFill>
        <p:spPr bwMode="auto">
          <a:xfrm>
            <a:off x="268309" y="4467358"/>
            <a:ext cx="3706804" cy="52427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0019449" name="Freeform 2"/>
          <p:cNvSpPr/>
          <p:nvPr/>
        </p:nvSpPr>
        <p:spPr bwMode="auto">
          <a:xfrm>
            <a:off x="14420106" y="-1721178"/>
            <a:ext cx="4904059" cy="9515196"/>
          </a:xfrm>
          <a:custGeom>
            <a:avLst/>
            <a:gdLst/>
            <a:ahLst/>
            <a:cxnLst/>
            <a:rect l="l" t="t" r="r" b="b"/>
            <a:pathLst>
              <a:path w="4904062" h="9515199" extrusionOk="0">
                <a:moveTo>
                  <a:pt x="0" y="0"/>
                </a:moveTo>
                <a:lnTo>
                  <a:pt x="4904063" y="0"/>
                </a:lnTo>
                <a:lnTo>
                  <a:pt x="4904063" y="9515199"/>
                </a:lnTo>
                <a:lnTo>
                  <a:pt x="0" y="9515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72102285" name="Freeform 3"/>
          <p:cNvSpPr/>
          <p:nvPr/>
        </p:nvSpPr>
        <p:spPr bwMode="auto">
          <a:xfrm>
            <a:off x="14096583" y="-1627535"/>
            <a:ext cx="4973744" cy="8837545"/>
          </a:xfrm>
          <a:custGeom>
            <a:avLst/>
            <a:gdLst/>
            <a:ahLst/>
            <a:cxnLst/>
            <a:rect l="l" t="t" r="r" b="b"/>
            <a:pathLst>
              <a:path w="4973747" h="8837548" extrusionOk="0">
                <a:moveTo>
                  <a:pt x="0" y="0"/>
                </a:moveTo>
                <a:lnTo>
                  <a:pt x="4973746" y="0"/>
                </a:lnTo>
                <a:lnTo>
                  <a:pt x="4973746" y="8837548"/>
                </a:lnTo>
                <a:lnTo>
                  <a:pt x="0" y="8837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92392149" name="Freeform 4"/>
          <p:cNvSpPr/>
          <p:nvPr/>
        </p:nvSpPr>
        <p:spPr bwMode="auto">
          <a:xfrm>
            <a:off x="11527794" y="5927117"/>
            <a:ext cx="7910672" cy="6627234"/>
          </a:xfrm>
          <a:custGeom>
            <a:avLst/>
            <a:gdLst/>
            <a:ahLst/>
            <a:cxnLst/>
            <a:rect l="l" t="t" r="r" b="b"/>
            <a:pathLst>
              <a:path w="7910675" h="6627237" extrusionOk="0">
                <a:moveTo>
                  <a:pt x="0" y="0"/>
                </a:moveTo>
                <a:lnTo>
                  <a:pt x="7910674" y="0"/>
                </a:lnTo>
                <a:lnTo>
                  <a:pt x="7910674" y="6627236"/>
                </a:lnTo>
                <a:lnTo>
                  <a:pt x="0" y="66272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562530828" name="Group 5"/>
          <p:cNvGrpSpPr/>
          <p:nvPr/>
        </p:nvGrpSpPr>
        <p:grpSpPr bwMode="auto">
          <a:xfrm>
            <a:off x="9397971" y="0"/>
            <a:ext cx="5343952" cy="3934648"/>
            <a:chOff x="0" y="0"/>
            <a:chExt cx="7125273" cy="5246197"/>
          </a:xfrm>
        </p:grpSpPr>
        <p:sp>
          <p:nvSpPr>
            <p:cNvPr id="50345041" name="Freeform 6"/>
            <p:cNvSpPr/>
            <p:nvPr/>
          </p:nvSpPr>
          <p:spPr bwMode="auto">
            <a:xfrm>
              <a:off x="0" y="0"/>
              <a:ext cx="7125332" cy="5246240"/>
            </a:xfrm>
            <a:custGeom>
              <a:avLst/>
              <a:gdLst/>
              <a:ahLst/>
              <a:cxnLst/>
              <a:rect l="l" t="t" r="r" b="b"/>
              <a:pathLst>
                <a:path w="7125335" h="5246243" extrusionOk="0">
                  <a:moveTo>
                    <a:pt x="0" y="0"/>
                  </a:moveTo>
                  <a:lnTo>
                    <a:pt x="7125335" y="0"/>
                  </a:lnTo>
                  <a:lnTo>
                    <a:pt x="7125335" y="5246243"/>
                  </a:lnTo>
                  <a:lnTo>
                    <a:pt x="0" y="5246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56" b="-9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0810424" name="Group 7"/>
          <p:cNvGrpSpPr/>
          <p:nvPr/>
        </p:nvGrpSpPr>
        <p:grpSpPr bwMode="auto">
          <a:xfrm>
            <a:off x="15053364" y="873729"/>
            <a:ext cx="2496170" cy="1969281"/>
            <a:chOff x="0" y="0"/>
            <a:chExt cx="3328228" cy="2625708"/>
          </a:xfrm>
        </p:grpSpPr>
        <p:sp>
          <p:nvSpPr>
            <p:cNvPr id="1689791850" name="Freeform 8"/>
            <p:cNvSpPr/>
            <p:nvPr/>
          </p:nvSpPr>
          <p:spPr bwMode="auto">
            <a:xfrm>
              <a:off x="0" y="0"/>
              <a:ext cx="3328286" cy="2625723"/>
            </a:xfrm>
            <a:custGeom>
              <a:avLst/>
              <a:gdLst/>
              <a:ahLst/>
              <a:cxnLst/>
              <a:rect l="l" t="t" r="r" b="b"/>
              <a:pathLst>
                <a:path w="3328289" h="2625725" extrusionOk="0">
                  <a:moveTo>
                    <a:pt x="0" y="0"/>
                  </a:moveTo>
                  <a:lnTo>
                    <a:pt x="3328289" y="0"/>
                  </a:lnTo>
                  <a:lnTo>
                    <a:pt x="3328289" y="2625725"/>
                  </a:lnTo>
                  <a:lnTo>
                    <a:pt x="0" y="262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828" r="-582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01793028" name="Group 9"/>
          <p:cNvGrpSpPr>
            <a:grpSpLocks noChangeAspect="1"/>
          </p:cNvGrpSpPr>
          <p:nvPr/>
        </p:nvGrpSpPr>
        <p:grpSpPr bwMode="auto">
          <a:xfrm>
            <a:off x="1596119" y="487404"/>
            <a:ext cx="2215311" cy="2772164"/>
            <a:chOff x="0" y="0"/>
            <a:chExt cx="2215311" cy="2772164"/>
          </a:xfrm>
        </p:grpSpPr>
        <p:sp>
          <p:nvSpPr>
            <p:cNvPr id="1010077627" name="Freeform 10" descr="Une image contenant texte, logo, symbole, Marque  Description générée automatiquement"/>
            <p:cNvSpPr/>
            <p:nvPr/>
          </p:nvSpPr>
          <p:spPr bwMode="auto">
            <a:xfrm>
              <a:off x="0" y="0"/>
              <a:ext cx="2215267" cy="2772164"/>
            </a:xfrm>
            <a:custGeom>
              <a:avLst/>
              <a:gdLst/>
              <a:ahLst/>
              <a:cxnLst/>
              <a:rect l="l" t="t" r="r" b="b"/>
              <a:pathLst>
                <a:path w="2968498" h="3714750" extrusionOk="0">
                  <a:moveTo>
                    <a:pt x="0" y="0"/>
                  </a:moveTo>
                  <a:lnTo>
                    <a:pt x="2968498" y="0"/>
                  </a:lnTo>
                  <a:lnTo>
                    <a:pt x="2968498" y="3714750"/>
                  </a:lnTo>
                  <a:lnTo>
                    <a:pt x="0" y="3714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4" r="-5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31112151" name="Titre 1"/>
          <p:cNvSpPr>
            <a:spLocks noGrp="1"/>
          </p:cNvSpPr>
          <p:nvPr/>
        </p:nvSpPr>
        <p:spPr bwMode="auto">
          <a:xfrm>
            <a:off x="1111770" y="4791447"/>
            <a:ext cx="12984813" cy="13255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37500" lnSpcReduction="20000"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0000"/>
              <a:t>RESULTATS</a:t>
            </a:r>
            <a:endParaRPr sz="7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2635889" name="Freeform 2"/>
          <p:cNvSpPr/>
          <p:nvPr/>
        </p:nvSpPr>
        <p:spPr bwMode="auto">
          <a:xfrm>
            <a:off x="-5434485" y="-9367555"/>
            <a:ext cx="12259687" cy="17071497"/>
          </a:xfrm>
          <a:custGeom>
            <a:avLst/>
            <a:gdLst/>
            <a:ahLst/>
            <a:cxnLst/>
            <a:rect l="l" t="t" r="r" b="b"/>
            <a:pathLst>
              <a:path w="12259687" h="17071497" extrusionOk="0">
                <a:moveTo>
                  <a:pt x="0" y="0"/>
                </a:moveTo>
                <a:lnTo>
                  <a:pt x="12259687" y="0"/>
                </a:lnTo>
                <a:lnTo>
                  <a:pt x="12259687" y="17071497"/>
                </a:lnTo>
                <a:lnTo>
                  <a:pt x="0" y="17071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61321494" name="Freeform 3"/>
          <p:cNvSpPr/>
          <p:nvPr/>
        </p:nvSpPr>
        <p:spPr bwMode="auto">
          <a:xfrm>
            <a:off x="-2761522" y="-4520027"/>
            <a:ext cx="9402875" cy="7292135"/>
          </a:xfrm>
          <a:custGeom>
            <a:avLst/>
            <a:gdLst/>
            <a:ahLst/>
            <a:cxnLst/>
            <a:rect l="l" t="t" r="r" b="b"/>
            <a:pathLst>
              <a:path w="9402875" h="7292135" extrusionOk="0">
                <a:moveTo>
                  <a:pt x="0" y="0"/>
                </a:moveTo>
                <a:lnTo>
                  <a:pt x="9402875" y="0"/>
                </a:lnTo>
                <a:lnTo>
                  <a:pt x="9402875" y="7292134"/>
                </a:lnTo>
                <a:lnTo>
                  <a:pt x="0" y="7292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43245994" name="ZoneTexte 1143245993"/>
          <p:cNvSpPr txBox="1"/>
          <p:nvPr/>
        </p:nvSpPr>
        <p:spPr bwMode="auto">
          <a:xfrm>
            <a:off x="3773848" y="1055368"/>
            <a:ext cx="11702818" cy="95179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5700" b="0" i="0" u="none" strike="noStrike" cap="none" spc="0">
                <a:solidFill>
                  <a:schemeClr val="tx1"/>
                </a:solidFill>
                <a:latin typeface="Arial Rounded MT Bold"/>
                <a:ea typeface="Arial Rounded MT Bold"/>
                <a:cs typeface="Arial Rounded MT Bold"/>
              </a:rPr>
              <a:t>REMERCIEMENTS</a:t>
            </a:r>
            <a:endParaRPr/>
          </a:p>
        </p:txBody>
      </p:sp>
      <p:pic>
        <p:nvPicPr>
          <p:cNvPr id="685399298" name="Image 685399297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7467352" y="2567399"/>
            <a:ext cx="4677966" cy="66163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31B1787-9EE2-3F95-ED1F-292CBEE025D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0019449" name="Freeform 2">
            <a:extLst>
              <a:ext uri="{FF2B5EF4-FFF2-40B4-BE49-F238E27FC236}">
                <a16:creationId xmlns:a16="http://schemas.microsoft.com/office/drawing/2014/main" id="{74419F3C-B1DA-737E-E91C-9B8FEE7323CD}"/>
              </a:ext>
            </a:extLst>
          </p:cNvPr>
          <p:cNvSpPr/>
          <p:nvPr/>
        </p:nvSpPr>
        <p:spPr bwMode="auto">
          <a:xfrm>
            <a:off x="14420106" y="-1721178"/>
            <a:ext cx="4904059" cy="9515196"/>
          </a:xfrm>
          <a:custGeom>
            <a:avLst/>
            <a:gdLst/>
            <a:ahLst/>
            <a:cxnLst/>
            <a:rect l="l" t="t" r="r" b="b"/>
            <a:pathLst>
              <a:path w="4904062" h="9515199" extrusionOk="0">
                <a:moveTo>
                  <a:pt x="0" y="0"/>
                </a:moveTo>
                <a:lnTo>
                  <a:pt x="4904063" y="0"/>
                </a:lnTo>
                <a:lnTo>
                  <a:pt x="4904063" y="9515199"/>
                </a:lnTo>
                <a:lnTo>
                  <a:pt x="0" y="9515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72102285" name="Freeform 3">
            <a:extLst>
              <a:ext uri="{FF2B5EF4-FFF2-40B4-BE49-F238E27FC236}">
                <a16:creationId xmlns:a16="http://schemas.microsoft.com/office/drawing/2014/main" id="{CE95D104-EFE8-3601-3520-3CB404866894}"/>
              </a:ext>
            </a:extLst>
          </p:cNvPr>
          <p:cNvSpPr/>
          <p:nvPr/>
        </p:nvSpPr>
        <p:spPr bwMode="auto">
          <a:xfrm>
            <a:off x="14096583" y="-1627535"/>
            <a:ext cx="4973744" cy="8837545"/>
          </a:xfrm>
          <a:custGeom>
            <a:avLst/>
            <a:gdLst/>
            <a:ahLst/>
            <a:cxnLst/>
            <a:rect l="l" t="t" r="r" b="b"/>
            <a:pathLst>
              <a:path w="4973747" h="8837548" extrusionOk="0">
                <a:moveTo>
                  <a:pt x="0" y="0"/>
                </a:moveTo>
                <a:lnTo>
                  <a:pt x="4973746" y="0"/>
                </a:lnTo>
                <a:lnTo>
                  <a:pt x="4973746" y="8837548"/>
                </a:lnTo>
                <a:lnTo>
                  <a:pt x="0" y="8837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92392149" name="Freeform 4">
            <a:extLst>
              <a:ext uri="{FF2B5EF4-FFF2-40B4-BE49-F238E27FC236}">
                <a16:creationId xmlns:a16="http://schemas.microsoft.com/office/drawing/2014/main" id="{2405E0A7-80D9-565E-8915-D64EF3549176}"/>
              </a:ext>
            </a:extLst>
          </p:cNvPr>
          <p:cNvSpPr/>
          <p:nvPr/>
        </p:nvSpPr>
        <p:spPr bwMode="auto">
          <a:xfrm>
            <a:off x="11527794" y="5927117"/>
            <a:ext cx="7910672" cy="6627234"/>
          </a:xfrm>
          <a:custGeom>
            <a:avLst/>
            <a:gdLst/>
            <a:ahLst/>
            <a:cxnLst/>
            <a:rect l="l" t="t" r="r" b="b"/>
            <a:pathLst>
              <a:path w="7910675" h="6627237" extrusionOk="0">
                <a:moveTo>
                  <a:pt x="0" y="0"/>
                </a:moveTo>
                <a:lnTo>
                  <a:pt x="7910674" y="0"/>
                </a:lnTo>
                <a:lnTo>
                  <a:pt x="7910674" y="6627236"/>
                </a:lnTo>
                <a:lnTo>
                  <a:pt x="0" y="66272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562530828" name="Group 5">
            <a:extLst>
              <a:ext uri="{FF2B5EF4-FFF2-40B4-BE49-F238E27FC236}">
                <a16:creationId xmlns:a16="http://schemas.microsoft.com/office/drawing/2014/main" id="{D3301AC2-30C2-6C79-F3F5-7655F7C19BCC}"/>
              </a:ext>
            </a:extLst>
          </p:cNvPr>
          <p:cNvGrpSpPr/>
          <p:nvPr/>
        </p:nvGrpSpPr>
        <p:grpSpPr bwMode="auto">
          <a:xfrm>
            <a:off x="9397971" y="0"/>
            <a:ext cx="5343952" cy="3934648"/>
            <a:chOff x="0" y="0"/>
            <a:chExt cx="7125273" cy="5246197"/>
          </a:xfrm>
        </p:grpSpPr>
        <p:sp>
          <p:nvSpPr>
            <p:cNvPr id="50345041" name="Freeform 6">
              <a:extLst>
                <a:ext uri="{FF2B5EF4-FFF2-40B4-BE49-F238E27FC236}">
                  <a16:creationId xmlns:a16="http://schemas.microsoft.com/office/drawing/2014/main" id="{9645FE48-9256-6E65-8604-5BFD2E85B27C}"/>
                </a:ext>
              </a:extLst>
            </p:cNvPr>
            <p:cNvSpPr/>
            <p:nvPr/>
          </p:nvSpPr>
          <p:spPr bwMode="auto">
            <a:xfrm>
              <a:off x="0" y="0"/>
              <a:ext cx="7125332" cy="5246240"/>
            </a:xfrm>
            <a:custGeom>
              <a:avLst/>
              <a:gdLst/>
              <a:ahLst/>
              <a:cxnLst/>
              <a:rect l="l" t="t" r="r" b="b"/>
              <a:pathLst>
                <a:path w="7125335" h="5246243" extrusionOk="0">
                  <a:moveTo>
                    <a:pt x="0" y="0"/>
                  </a:moveTo>
                  <a:lnTo>
                    <a:pt x="7125335" y="0"/>
                  </a:lnTo>
                  <a:lnTo>
                    <a:pt x="7125335" y="5246243"/>
                  </a:lnTo>
                  <a:lnTo>
                    <a:pt x="0" y="5246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56" b="-9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0810424" name="Group 7">
            <a:extLst>
              <a:ext uri="{FF2B5EF4-FFF2-40B4-BE49-F238E27FC236}">
                <a16:creationId xmlns:a16="http://schemas.microsoft.com/office/drawing/2014/main" id="{ABB4FBB0-F096-0F45-FBFB-50D078703161}"/>
              </a:ext>
            </a:extLst>
          </p:cNvPr>
          <p:cNvGrpSpPr/>
          <p:nvPr/>
        </p:nvGrpSpPr>
        <p:grpSpPr bwMode="auto">
          <a:xfrm>
            <a:off x="15053364" y="873729"/>
            <a:ext cx="2496170" cy="1969281"/>
            <a:chOff x="0" y="0"/>
            <a:chExt cx="3328228" cy="2625708"/>
          </a:xfrm>
        </p:grpSpPr>
        <p:sp>
          <p:nvSpPr>
            <p:cNvPr id="1689791850" name="Freeform 8">
              <a:extLst>
                <a:ext uri="{FF2B5EF4-FFF2-40B4-BE49-F238E27FC236}">
                  <a16:creationId xmlns:a16="http://schemas.microsoft.com/office/drawing/2014/main" id="{E1FB80C5-F516-B73B-7E76-72E6A413A386}"/>
                </a:ext>
              </a:extLst>
            </p:cNvPr>
            <p:cNvSpPr/>
            <p:nvPr/>
          </p:nvSpPr>
          <p:spPr bwMode="auto">
            <a:xfrm>
              <a:off x="0" y="0"/>
              <a:ext cx="3328286" cy="2625723"/>
            </a:xfrm>
            <a:custGeom>
              <a:avLst/>
              <a:gdLst/>
              <a:ahLst/>
              <a:cxnLst/>
              <a:rect l="l" t="t" r="r" b="b"/>
              <a:pathLst>
                <a:path w="3328289" h="2625725" extrusionOk="0">
                  <a:moveTo>
                    <a:pt x="0" y="0"/>
                  </a:moveTo>
                  <a:lnTo>
                    <a:pt x="3328289" y="0"/>
                  </a:lnTo>
                  <a:lnTo>
                    <a:pt x="3328289" y="2625725"/>
                  </a:lnTo>
                  <a:lnTo>
                    <a:pt x="0" y="262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828" r="-582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01793028" name="Group 9">
            <a:extLst>
              <a:ext uri="{FF2B5EF4-FFF2-40B4-BE49-F238E27FC236}">
                <a16:creationId xmlns:a16="http://schemas.microsoft.com/office/drawing/2014/main" id="{0307909F-6A97-190B-1C60-8C1A7445C2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96119" y="487404"/>
            <a:ext cx="2215311" cy="2772164"/>
            <a:chOff x="0" y="0"/>
            <a:chExt cx="2215311" cy="2772164"/>
          </a:xfrm>
        </p:grpSpPr>
        <p:sp>
          <p:nvSpPr>
            <p:cNvPr id="1010077627" name="Freeform 10" descr="Une image contenant texte, logo, symbole, Marque  Description générée automatiquement">
              <a:extLst>
                <a:ext uri="{FF2B5EF4-FFF2-40B4-BE49-F238E27FC236}">
                  <a16:creationId xmlns:a16="http://schemas.microsoft.com/office/drawing/2014/main" id="{29C86949-D3BD-BDC2-50B7-45ABE4C660A4}"/>
                </a:ext>
              </a:extLst>
            </p:cNvPr>
            <p:cNvSpPr/>
            <p:nvPr/>
          </p:nvSpPr>
          <p:spPr bwMode="auto">
            <a:xfrm>
              <a:off x="0" y="0"/>
              <a:ext cx="2215267" cy="2772164"/>
            </a:xfrm>
            <a:custGeom>
              <a:avLst/>
              <a:gdLst/>
              <a:ahLst/>
              <a:cxnLst/>
              <a:rect l="l" t="t" r="r" b="b"/>
              <a:pathLst>
                <a:path w="2968498" h="3714750" extrusionOk="0">
                  <a:moveTo>
                    <a:pt x="0" y="0"/>
                  </a:moveTo>
                  <a:lnTo>
                    <a:pt x="2968498" y="0"/>
                  </a:lnTo>
                  <a:lnTo>
                    <a:pt x="2968498" y="3714750"/>
                  </a:lnTo>
                  <a:lnTo>
                    <a:pt x="0" y="3714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4" r="-5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31112151" name="Titre 1">
            <a:extLst>
              <a:ext uri="{FF2B5EF4-FFF2-40B4-BE49-F238E27FC236}">
                <a16:creationId xmlns:a16="http://schemas.microsoft.com/office/drawing/2014/main" id="{1E991CEA-F490-7FFD-411B-E453AE75CFF7}"/>
              </a:ext>
            </a:extLst>
          </p:cNvPr>
          <p:cNvSpPr>
            <a:spLocks noGrp="1"/>
          </p:cNvSpPr>
          <p:nvPr/>
        </p:nvSpPr>
        <p:spPr bwMode="auto">
          <a:xfrm>
            <a:off x="1111770" y="4791447"/>
            <a:ext cx="12984813" cy="13255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30000" lnSpcReduction="20000"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0000" dirty="0"/>
              <a:t>ANNEXES</a:t>
            </a:r>
            <a:endParaRPr sz="7000" dirty="0"/>
          </a:p>
        </p:txBody>
      </p:sp>
    </p:spTree>
    <p:extLst>
      <p:ext uri="{BB962C8B-B14F-4D97-AF65-F5344CB8AC3E}">
        <p14:creationId xmlns:p14="http://schemas.microsoft.com/office/powerpoint/2010/main" val="132941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C9F06B2-B3FC-5178-A60D-9A5BCA9FC09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0019449" name="Freeform 2">
            <a:extLst>
              <a:ext uri="{FF2B5EF4-FFF2-40B4-BE49-F238E27FC236}">
                <a16:creationId xmlns:a16="http://schemas.microsoft.com/office/drawing/2014/main" id="{B71EB51A-941E-FEE5-3AF8-B1AF59F04037}"/>
              </a:ext>
            </a:extLst>
          </p:cNvPr>
          <p:cNvSpPr/>
          <p:nvPr/>
        </p:nvSpPr>
        <p:spPr bwMode="auto">
          <a:xfrm>
            <a:off x="14420106" y="-1721178"/>
            <a:ext cx="4904059" cy="9515196"/>
          </a:xfrm>
          <a:custGeom>
            <a:avLst/>
            <a:gdLst/>
            <a:ahLst/>
            <a:cxnLst/>
            <a:rect l="l" t="t" r="r" b="b"/>
            <a:pathLst>
              <a:path w="4904062" h="9515199" extrusionOk="0">
                <a:moveTo>
                  <a:pt x="0" y="0"/>
                </a:moveTo>
                <a:lnTo>
                  <a:pt x="4904063" y="0"/>
                </a:lnTo>
                <a:lnTo>
                  <a:pt x="4904063" y="9515199"/>
                </a:lnTo>
                <a:lnTo>
                  <a:pt x="0" y="9515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72102285" name="Freeform 3">
            <a:extLst>
              <a:ext uri="{FF2B5EF4-FFF2-40B4-BE49-F238E27FC236}">
                <a16:creationId xmlns:a16="http://schemas.microsoft.com/office/drawing/2014/main" id="{9615F9BC-7932-B4A3-775B-FAD53B2F13F3}"/>
              </a:ext>
            </a:extLst>
          </p:cNvPr>
          <p:cNvSpPr/>
          <p:nvPr/>
        </p:nvSpPr>
        <p:spPr bwMode="auto">
          <a:xfrm>
            <a:off x="14096583" y="-1627535"/>
            <a:ext cx="4973744" cy="8837545"/>
          </a:xfrm>
          <a:custGeom>
            <a:avLst/>
            <a:gdLst/>
            <a:ahLst/>
            <a:cxnLst/>
            <a:rect l="l" t="t" r="r" b="b"/>
            <a:pathLst>
              <a:path w="4973747" h="8837548" extrusionOk="0">
                <a:moveTo>
                  <a:pt x="0" y="0"/>
                </a:moveTo>
                <a:lnTo>
                  <a:pt x="4973746" y="0"/>
                </a:lnTo>
                <a:lnTo>
                  <a:pt x="4973746" y="8837548"/>
                </a:lnTo>
                <a:lnTo>
                  <a:pt x="0" y="8837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92392149" name="Freeform 4">
            <a:extLst>
              <a:ext uri="{FF2B5EF4-FFF2-40B4-BE49-F238E27FC236}">
                <a16:creationId xmlns:a16="http://schemas.microsoft.com/office/drawing/2014/main" id="{58423827-2ED5-4622-6E37-54E97D964BD3}"/>
              </a:ext>
            </a:extLst>
          </p:cNvPr>
          <p:cNvSpPr/>
          <p:nvPr/>
        </p:nvSpPr>
        <p:spPr bwMode="auto">
          <a:xfrm>
            <a:off x="11527794" y="5927117"/>
            <a:ext cx="7910672" cy="6627234"/>
          </a:xfrm>
          <a:custGeom>
            <a:avLst/>
            <a:gdLst/>
            <a:ahLst/>
            <a:cxnLst/>
            <a:rect l="l" t="t" r="r" b="b"/>
            <a:pathLst>
              <a:path w="7910675" h="6627237" extrusionOk="0">
                <a:moveTo>
                  <a:pt x="0" y="0"/>
                </a:moveTo>
                <a:lnTo>
                  <a:pt x="7910674" y="0"/>
                </a:lnTo>
                <a:lnTo>
                  <a:pt x="7910674" y="6627236"/>
                </a:lnTo>
                <a:lnTo>
                  <a:pt x="0" y="66272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grpSp>
        <p:nvGrpSpPr>
          <p:cNvPr id="1562530828" name="Group 5">
            <a:extLst>
              <a:ext uri="{FF2B5EF4-FFF2-40B4-BE49-F238E27FC236}">
                <a16:creationId xmlns:a16="http://schemas.microsoft.com/office/drawing/2014/main" id="{9004D5DD-8D50-DAF4-4309-4A31DDAF2A01}"/>
              </a:ext>
            </a:extLst>
          </p:cNvPr>
          <p:cNvGrpSpPr/>
          <p:nvPr/>
        </p:nvGrpSpPr>
        <p:grpSpPr bwMode="auto">
          <a:xfrm>
            <a:off x="9397971" y="0"/>
            <a:ext cx="5343952" cy="3934648"/>
            <a:chOff x="0" y="0"/>
            <a:chExt cx="7125273" cy="5246197"/>
          </a:xfrm>
        </p:grpSpPr>
        <p:sp>
          <p:nvSpPr>
            <p:cNvPr id="50345041" name="Freeform 6">
              <a:extLst>
                <a:ext uri="{FF2B5EF4-FFF2-40B4-BE49-F238E27FC236}">
                  <a16:creationId xmlns:a16="http://schemas.microsoft.com/office/drawing/2014/main" id="{DE49681F-75C5-21D4-7D09-16411AE4E7BA}"/>
                </a:ext>
              </a:extLst>
            </p:cNvPr>
            <p:cNvSpPr/>
            <p:nvPr/>
          </p:nvSpPr>
          <p:spPr bwMode="auto">
            <a:xfrm>
              <a:off x="0" y="0"/>
              <a:ext cx="7125332" cy="5246240"/>
            </a:xfrm>
            <a:custGeom>
              <a:avLst/>
              <a:gdLst/>
              <a:ahLst/>
              <a:cxnLst/>
              <a:rect l="l" t="t" r="r" b="b"/>
              <a:pathLst>
                <a:path w="7125335" h="5246243" extrusionOk="0">
                  <a:moveTo>
                    <a:pt x="0" y="0"/>
                  </a:moveTo>
                  <a:lnTo>
                    <a:pt x="7125335" y="0"/>
                  </a:lnTo>
                  <a:lnTo>
                    <a:pt x="7125335" y="5246243"/>
                  </a:lnTo>
                  <a:lnTo>
                    <a:pt x="0" y="5246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56" b="-9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0810424" name="Group 7">
            <a:extLst>
              <a:ext uri="{FF2B5EF4-FFF2-40B4-BE49-F238E27FC236}">
                <a16:creationId xmlns:a16="http://schemas.microsoft.com/office/drawing/2014/main" id="{1973C94C-A1D7-EF68-60F2-593FD429C1AD}"/>
              </a:ext>
            </a:extLst>
          </p:cNvPr>
          <p:cNvGrpSpPr/>
          <p:nvPr/>
        </p:nvGrpSpPr>
        <p:grpSpPr bwMode="auto">
          <a:xfrm>
            <a:off x="15053364" y="873729"/>
            <a:ext cx="2496170" cy="1969281"/>
            <a:chOff x="0" y="0"/>
            <a:chExt cx="3328228" cy="2625708"/>
          </a:xfrm>
        </p:grpSpPr>
        <p:sp>
          <p:nvSpPr>
            <p:cNvPr id="1689791850" name="Freeform 8">
              <a:extLst>
                <a:ext uri="{FF2B5EF4-FFF2-40B4-BE49-F238E27FC236}">
                  <a16:creationId xmlns:a16="http://schemas.microsoft.com/office/drawing/2014/main" id="{F2CABC1A-BBA3-E1DD-6A69-9031D2F40F0F}"/>
                </a:ext>
              </a:extLst>
            </p:cNvPr>
            <p:cNvSpPr/>
            <p:nvPr/>
          </p:nvSpPr>
          <p:spPr bwMode="auto">
            <a:xfrm>
              <a:off x="0" y="0"/>
              <a:ext cx="3328286" cy="2625723"/>
            </a:xfrm>
            <a:custGeom>
              <a:avLst/>
              <a:gdLst/>
              <a:ahLst/>
              <a:cxnLst/>
              <a:rect l="l" t="t" r="r" b="b"/>
              <a:pathLst>
                <a:path w="3328289" h="2625725" extrusionOk="0">
                  <a:moveTo>
                    <a:pt x="0" y="0"/>
                  </a:moveTo>
                  <a:lnTo>
                    <a:pt x="3328289" y="0"/>
                  </a:lnTo>
                  <a:lnTo>
                    <a:pt x="3328289" y="2625725"/>
                  </a:lnTo>
                  <a:lnTo>
                    <a:pt x="0" y="262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828" r="-582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01793028" name="Group 9">
            <a:extLst>
              <a:ext uri="{FF2B5EF4-FFF2-40B4-BE49-F238E27FC236}">
                <a16:creationId xmlns:a16="http://schemas.microsoft.com/office/drawing/2014/main" id="{1C310CED-2D64-A6AA-9706-7CF5746676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96119" y="487404"/>
            <a:ext cx="2215311" cy="2772164"/>
            <a:chOff x="0" y="0"/>
            <a:chExt cx="2215311" cy="2772164"/>
          </a:xfrm>
        </p:grpSpPr>
        <p:sp>
          <p:nvSpPr>
            <p:cNvPr id="1010077627" name="Freeform 10" descr="Une image contenant texte, logo, symbole, Marque  Description générée automatiquement">
              <a:extLst>
                <a:ext uri="{FF2B5EF4-FFF2-40B4-BE49-F238E27FC236}">
                  <a16:creationId xmlns:a16="http://schemas.microsoft.com/office/drawing/2014/main" id="{BA3A448E-ADA8-045F-C4A7-97B1849A8EF6}"/>
                </a:ext>
              </a:extLst>
            </p:cNvPr>
            <p:cNvSpPr/>
            <p:nvPr/>
          </p:nvSpPr>
          <p:spPr bwMode="auto">
            <a:xfrm>
              <a:off x="0" y="0"/>
              <a:ext cx="2215267" cy="2772164"/>
            </a:xfrm>
            <a:custGeom>
              <a:avLst/>
              <a:gdLst/>
              <a:ahLst/>
              <a:cxnLst/>
              <a:rect l="l" t="t" r="r" b="b"/>
              <a:pathLst>
                <a:path w="2968498" h="3714750" extrusionOk="0">
                  <a:moveTo>
                    <a:pt x="0" y="0"/>
                  </a:moveTo>
                  <a:lnTo>
                    <a:pt x="2968498" y="0"/>
                  </a:lnTo>
                  <a:lnTo>
                    <a:pt x="2968498" y="3714750"/>
                  </a:lnTo>
                  <a:lnTo>
                    <a:pt x="0" y="3714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4" r="-5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31112151" name="Titre 1">
            <a:extLst>
              <a:ext uri="{FF2B5EF4-FFF2-40B4-BE49-F238E27FC236}">
                <a16:creationId xmlns:a16="http://schemas.microsoft.com/office/drawing/2014/main" id="{5E72B3BD-2099-5E34-B163-1D68E673F324}"/>
              </a:ext>
            </a:extLst>
          </p:cNvPr>
          <p:cNvSpPr>
            <a:spLocks noGrp="1"/>
          </p:cNvSpPr>
          <p:nvPr/>
        </p:nvSpPr>
        <p:spPr bwMode="auto">
          <a:xfrm>
            <a:off x="1596119" y="4359883"/>
            <a:ext cx="12984813" cy="13255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25000" lnSpcReduction="20000"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0000" dirty="0"/>
              <a:t>NOMS ET COORDONEES DES INTERVENANTS </a:t>
            </a:r>
            <a:endParaRPr sz="70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D27AE06-626D-35EF-BCF3-AB915266A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794" y="6855683"/>
            <a:ext cx="1828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LES ASSISES DU 4 DECEMBRE 2025 – Copie.docx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2162221" name="Freeform 2"/>
          <p:cNvSpPr/>
          <p:nvPr/>
        </p:nvSpPr>
        <p:spPr bwMode="auto">
          <a:xfrm>
            <a:off x="-7818677" y="-6264308"/>
            <a:ext cx="15642402" cy="26574078"/>
          </a:xfrm>
          <a:custGeom>
            <a:avLst/>
            <a:gdLst/>
            <a:ahLst/>
            <a:cxnLst/>
            <a:rect l="l" t="t" r="r" b="b"/>
            <a:pathLst>
              <a:path w="15642402" h="26574078" extrusionOk="0">
                <a:moveTo>
                  <a:pt x="0" y="0"/>
                </a:moveTo>
                <a:lnTo>
                  <a:pt x="15642403" y="0"/>
                </a:lnTo>
                <a:lnTo>
                  <a:pt x="15642403" y="26574079"/>
                </a:lnTo>
                <a:lnTo>
                  <a:pt x="0" y="26574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1981221074" name="Group 3"/>
          <p:cNvGrpSpPr>
            <a:grpSpLocks noChangeAspect="1"/>
          </p:cNvGrpSpPr>
          <p:nvPr/>
        </p:nvGrpSpPr>
        <p:grpSpPr bwMode="auto">
          <a:xfrm>
            <a:off x="15492622" y="425566"/>
            <a:ext cx="1963708" cy="2371469"/>
            <a:chOff x="0" y="0"/>
            <a:chExt cx="2003357" cy="2419351"/>
          </a:xfrm>
        </p:grpSpPr>
        <p:sp>
          <p:nvSpPr>
            <p:cNvPr id="4" name="Freeform 4" descr="Une image contenant texte, logo, symbole, Marque  Description générée automatiquement"/>
            <p:cNvSpPr/>
            <p:nvPr/>
          </p:nvSpPr>
          <p:spPr bwMode="auto">
            <a:xfrm>
              <a:off x="0" y="0"/>
              <a:ext cx="2003298" cy="2419350"/>
            </a:xfrm>
            <a:custGeom>
              <a:avLst/>
              <a:gdLst/>
              <a:ahLst/>
              <a:cxnLst/>
              <a:rect l="l" t="t" r="r" b="b"/>
              <a:pathLst>
                <a:path w="2003298" h="2419350" extrusionOk="0">
                  <a:moveTo>
                    <a:pt x="0" y="0"/>
                  </a:moveTo>
                  <a:lnTo>
                    <a:pt x="2003298" y="0"/>
                  </a:lnTo>
                  <a:lnTo>
                    <a:pt x="2003298" y="2419350"/>
                  </a:lnTo>
                  <a:lnTo>
                    <a:pt x="0" y="241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53" r="-1" b="-17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90316458" name="Image 290316457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3124197" y="3505892"/>
            <a:ext cx="2657474" cy="2657474"/>
          </a:xfrm>
          <a:prstGeom prst="rect">
            <a:avLst/>
          </a:prstGeom>
        </p:spPr>
      </p:pic>
      <p:pic>
        <p:nvPicPr>
          <p:cNvPr id="1087870199" name="Image 1087870198"/>
          <p:cNvPicPr>
            <a:picLocks noChangeAspect="1"/>
          </p:cNvPicPr>
          <p:nvPr/>
        </p:nvPicPr>
        <p:blipFill rotWithShape="1">
          <a:blip r:embed="rId6"/>
          <a:stretch/>
        </p:blipFill>
        <p:spPr bwMode="auto">
          <a:xfrm>
            <a:off x="8657390" y="3505892"/>
            <a:ext cx="2657474" cy="2780606"/>
          </a:xfrm>
          <a:prstGeom prst="rect">
            <a:avLst/>
          </a:prstGeom>
        </p:spPr>
      </p:pic>
      <p:pic>
        <p:nvPicPr>
          <p:cNvPr id="1866253703" name="Image 1866253702"/>
          <p:cNvPicPr>
            <a:picLocks noChangeAspect="1"/>
          </p:cNvPicPr>
          <p:nvPr/>
        </p:nvPicPr>
        <p:blipFill rotWithShape="1">
          <a:blip r:embed="rId7"/>
          <a:stretch/>
        </p:blipFill>
        <p:spPr bwMode="auto">
          <a:xfrm>
            <a:off x="13902798" y="3505892"/>
            <a:ext cx="2657474" cy="2657474"/>
          </a:xfrm>
          <a:prstGeom prst="rect">
            <a:avLst/>
          </a:prstGeom>
        </p:spPr>
      </p:pic>
      <p:sp>
        <p:nvSpPr>
          <p:cNvPr id="716176465" name="Titre 1"/>
          <p:cNvSpPr>
            <a:spLocks noGrp="1"/>
          </p:cNvSpPr>
          <p:nvPr/>
        </p:nvSpPr>
        <p:spPr bwMode="auto">
          <a:xfrm>
            <a:off x="5124449" y="65563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5700" b="0" i="0" u="none" strike="noStrike" cap="none" spc="0">
                <a:solidFill>
                  <a:schemeClr val="tx1"/>
                </a:solidFill>
                <a:latin typeface="Arial Rounded MT Bold"/>
                <a:ea typeface="Arial Rounded MT Bold"/>
                <a:cs typeface="Arial Rounded MT Bold"/>
              </a:rPr>
              <a:t>OUVERTURE</a:t>
            </a:r>
            <a:endParaRPr/>
          </a:p>
        </p:txBody>
      </p:sp>
      <p:sp>
        <p:nvSpPr>
          <p:cNvPr id="132746303" name="ZoneTexte 132746302"/>
          <p:cNvSpPr txBox="1"/>
          <p:nvPr/>
        </p:nvSpPr>
        <p:spPr bwMode="auto">
          <a:xfrm>
            <a:off x="3167334" y="6579869"/>
            <a:ext cx="2571197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/>
              <a:t>Maxime LE BIHAN </a:t>
            </a:r>
            <a:r>
              <a:t>Président du District de Football des Côtes d’Armor</a:t>
            </a:r>
          </a:p>
        </p:txBody>
      </p:sp>
      <p:sp>
        <p:nvSpPr>
          <p:cNvPr id="20863790" name="ZoneTexte 20863789"/>
          <p:cNvSpPr txBox="1"/>
          <p:nvPr/>
        </p:nvSpPr>
        <p:spPr bwMode="auto">
          <a:xfrm>
            <a:off x="8374325" y="6713399"/>
            <a:ext cx="3223605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b="1"/>
              <a:t>Frédéric FABR</a:t>
            </a:r>
            <a:r>
              <a:t>E</a:t>
            </a:r>
          </a:p>
          <a:p>
            <a:pPr algn="ctr">
              <a:defRPr/>
            </a:pPr>
            <a:r>
              <a:t>Directeur Académique des Services de l’Education Nationale</a:t>
            </a:r>
          </a:p>
        </p:txBody>
      </p:sp>
      <p:sp>
        <p:nvSpPr>
          <p:cNvPr id="540804283" name="ZoneTexte 540804282"/>
          <p:cNvSpPr txBox="1"/>
          <p:nvPr/>
        </p:nvSpPr>
        <p:spPr bwMode="auto">
          <a:xfrm>
            <a:off x="13459145" y="6713399"/>
            <a:ext cx="343593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/>
              <a:t>François DE KEREVER</a:t>
            </a:r>
            <a:endParaRPr/>
          </a:p>
          <a:p>
            <a:pPr algn="ctr">
              <a:defRPr/>
            </a:pPr>
            <a:r>
              <a:t> Préfet des Côtes d’Arm</a:t>
            </a:r>
            <a:r>
              <a:rPr lang="fr-FR"/>
              <a:t>or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99252181" name="Image 1799252180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125900" y="4914619"/>
            <a:ext cx="13811249" cy="5245226"/>
          </a:xfrm>
          <a:prstGeom prst="rect">
            <a:avLst/>
          </a:prstGeom>
        </p:spPr>
      </p:pic>
      <p:sp>
        <p:nvSpPr>
          <p:cNvPr id="1295709663" name="Freeform 2"/>
          <p:cNvSpPr/>
          <p:nvPr/>
        </p:nvSpPr>
        <p:spPr bwMode="auto">
          <a:xfrm>
            <a:off x="14420108" y="-1721178"/>
            <a:ext cx="4904061" cy="9515198"/>
          </a:xfrm>
          <a:custGeom>
            <a:avLst/>
            <a:gdLst/>
            <a:ahLst/>
            <a:cxnLst/>
            <a:rect l="l" t="t" r="r" b="b"/>
            <a:pathLst>
              <a:path w="4904062" h="9515199" extrusionOk="0">
                <a:moveTo>
                  <a:pt x="0" y="0"/>
                </a:moveTo>
                <a:lnTo>
                  <a:pt x="4904063" y="0"/>
                </a:lnTo>
                <a:lnTo>
                  <a:pt x="4904063" y="9515199"/>
                </a:lnTo>
                <a:lnTo>
                  <a:pt x="0" y="95151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6850348" name="Freeform 3"/>
          <p:cNvSpPr/>
          <p:nvPr/>
        </p:nvSpPr>
        <p:spPr bwMode="auto">
          <a:xfrm>
            <a:off x="14096585" y="-1627537"/>
            <a:ext cx="4973746" cy="8837547"/>
          </a:xfrm>
          <a:custGeom>
            <a:avLst/>
            <a:gdLst/>
            <a:ahLst/>
            <a:cxnLst/>
            <a:rect l="l" t="t" r="r" b="b"/>
            <a:pathLst>
              <a:path w="4973747" h="8837548" extrusionOk="0">
                <a:moveTo>
                  <a:pt x="0" y="0"/>
                </a:moveTo>
                <a:lnTo>
                  <a:pt x="4973746" y="0"/>
                </a:lnTo>
                <a:lnTo>
                  <a:pt x="4973746" y="8837548"/>
                </a:lnTo>
                <a:lnTo>
                  <a:pt x="0" y="8837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37996440" name="Freeform 4"/>
          <p:cNvSpPr/>
          <p:nvPr/>
        </p:nvSpPr>
        <p:spPr bwMode="auto">
          <a:xfrm>
            <a:off x="11527796" y="5927119"/>
            <a:ext cx="7910674" cy="6627235"/>
          </a:xfrm>
          <a:custGeom>
            <a:avLst/>
            <a:gdLst/>
            <a:ahLst/>
            <a:cxnLst/>
            <a:rect l="l" t="t" r="r" b="b"/>
            <a:pathLst>
              <a:path w="7910675" h="6627237" extrusionOk="0">
                <a:moveTo>
                  <a:pt x="0" y="0"/>
                </a:moveTo>
                <a:lnTo>
                  <a:pt x="7910674" y="0"/>
                </a:lnTo>
                <a:lnTo>
                  <a:pt x="7910674" y="6627236"/>
                </a:lnTo>
                <a:lnTo>
                  <a:pt x="0" y="66272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52430922" name="Group 5"/>
          <p:cNvGrpSpPr/>
          <p:nvPr/>
        </p:nvGrpSpPr>
        <p:grpSpPr bwMode="auto">
          <a:xfrm>
            <a:off x="9397971" y="0"/>
            <a:ext cx="5343954" cy="3934650"/>
            <a:chOff x="0" y="0"/>
            <a:chExt cx="7125273" cy="5246200"/>
          </a:xfrm>
        </p:grpSpPr>
        <p:sp>
          <p:nvSpPr>
            <p:cNvPr id="30113023" name="Freeform 6"/>
            <p:cNvSpPr/>
            <p:nvPr/>
          </p:nvSpPr>
          <p:spPr bwMode="auto">
            <a:xfrm>
              <a:off x="0" y="0"/>
              <a:ext cx="7125334" cy="5246242"/>
            </a:xfrm>
            <a:custGeom>
              <a:avLst/>
              <a:gdLst/>
              <a:ahLst/>
              <a:cxnLst/>
              <a:rect l="l" t="t" r="r" b="b"/>
              <a:pathLst>
                <a:path w="7125335" h="5246243" extrusionOk="0">
                  <a:moveTo>
                    <a:pt x="0" y="0"/>
                  </a:moveTo>
                  <a:lnTo>
                    <a:pt x="7125335" y="0"/>
                  </a:lnTo>
                  <a:lnTo>
                    <a:pt x="7125335" y="5246243"/>
                  </a:lnTo>
                  <a:lnTo>
                    <a:pt x="0" y="5246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956" b="-9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36867461" name="Group 7"/>
          <p:cNvGrpSpPr/>
          <p:nvPr/>
        </p:nvGrpSpPr>
        <p:grpSpPr bwMode="auto">
          <a:xfrm>
            <a:off x="15053364" y="873729"/>
            <a:ext cx="2496172" cy="1969282"/>
            <a:chOff x="0" y="0"/>
            <a:chExt cx="3328230" cy="2625710"/>
          </a:xfrm>
        </p:grpSpPr>
        <p:sp>
          <p:nvSpPr>
            <p:cNvPr id="1498729444" name="Freeform 8"/>
            <p:cNvSpPr/>
            <p:nvPr/>
          </p:nvSpPr>
          <p:spPr bwMode="auto">
            <a:xfrm>
              <a:off x="0" y="0"/>
              <a:ext cx="3328288" cy="2625724"/>
            </a:xfrm>
            <a:custGeom>
              <a:avLst/>
              <a:gdLst/>
              <a:ahLst/>
              <a:cxnLst/>
              <a:rect l="l" t="t" r="r" b="b"/>
              <a:pathLst>
                <a:path w="3328289" h="2625725" extrusionOk="0">
                  <a:moveTo>
                    <a:pt x="0" y="0"/>
                  </a:moveTo>
                  <a:lnTo>
                    <a:pt x="3328289" y="0"/>
                  </a:lnTo>
                  <a:lnTo>
                    <a:pt x="3328289" y="2625725"/>
                  </a:lnTo>
                  <a:lnTo>
                    <a:pt x="0" y="262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828" r="-582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82608185" name="Group 9"/>
          <p:cNvGrpSpPr>
            <a:grpSpLocks noChangeAspect="1"/>
          </p:cNvGrpSpPr>
          <p:nvPr/>
        </p:nvGrpSpPr>
        <p:grpSpPr bwMode="auto">
          <a:xfrm>
            <a:off x="1596120" y="487404"/>
            <a:ext cx="2308171" cy="2888365"/>
            <a:chOff x="0" y="0"/>
            <a:chExt cx="2308171" cy="2888365"/>
          </a:xfrm>
        </p:grpSpPr>
        <p:sp>
          <p:nvSpPr>
            <p:cNvPr id="400649546" name="Freeform 10" descr="Une image contenant texte, logo, symbole, Marque  Description générée automatiquement"/>
            <p:cNvSpPr/>
            <p:nvPr/>
          </p:nvSpPr>
          <p:spPr bwMode="auto">
            <a:xfrm>
              <a:off x="0" y="0"/>
              <a:ext cx="2308124" cy="2888365"/>
            </a:xfrm>
            <a:custGeom>
              <a:avLst/>
              <a:gdLst/>
              <a:ahLst/>
              <a:cxnLst/>
              <a:rect l="l" t="t" r="r" b="b"/>
              <a:pathLst>
                <a:path w="2968498" h="3714750" extrusionOk="0">
                  <a:moveTo>
                    <a:pt x="0" y="0"/>
                  </a:moveTo>
                  <a:lnTo>
                    <a:pt x="2968498" y="0"/>
                  </a:lnTo>
                  <a:lnTo>
                    <a:pt x="2968498" y="3714750"/>
                  </a:lnTo>
                  <a:lnTo>
                    <a:pt x="0" y="3714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54" r="-5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98618692" name="ZoneTexte 1098618691"/>
          <p:cNvSpPr txBox="1"/>
          <p:nvPr/>
        </p:nvSpPr>
        <p:spPr bwMode="auto">
          <a:xfrm>
            <a:off x="1417745" y="3208012"/>
            <a:ext cx="13082375" cy="1006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fr-FR" sz="6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Constats &amp; réalités du terrain</a:t>
            </a:r>
            <a:endParaRPr sz="6000"/>
          </a:p>
        </p:txBody>
      </p:sp>
      <p:sp>
        <p:nvSpPr>
          <p:cNvPr id="2005449657" name="Titre 1"/>
          <p:cNvSpPr>
            <a:spLocks noGrp="1"/>
          </p:cNvSpPr>
          <p:nvPr/>
        </p:nvSpPr>
        <p:spPr bwMode="auto">
          <a:xfrm>
            <a:off x="1514226" y="1760256"/>
            <a:ext cx="12984814" cy="132556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37500" lnSpcReduction="20000"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30000"/>
              <a:t>QUIZZ</a:t>
            </a:r>
            <a:r>
              <a:rPr lang="fr-FR" sz="30000"/>
              <a:t> n°1</a:t>
            </a:r>
            <a:endParaRPr sz="7000"/>
          </a:p>
        </p:txBody>
      </p:sp>
      <p:sp>
        <p:nvSpPr>
          <p:cNvPr id="469234140" name=" 469234139"/>
          <p:cNvSpPr/>
          <p:nvPr/>
        </p:nvSpPr>
        <p:spPr bwMode="auto">
          <a:xfrm>
            <a:off x="10479107" y="5927119"/>
            <a:ext cx="5625148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u="sng">
                <a:hlinkClick r:id="rId10"/>
              </a:rPr>
              <a:t>https://app.wooclap.com/LUBNTE?from=instruction-slide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1177902" name="Freeform 2"/>
          <p:cNvSpPr/>
          <p:nvPr/>
        </p:nvSpPr>
        <p:spPr bwMode="auto">
          <a:xfrm>
            <a:off x="6388540" y="-3472177"/>
            <a:ext cx="13746056" cy="4887390"/>
          </a:xfrm>
          <a:custGeom>
            <a:avLst/>
            <a:gdLst/>
            <a:ahLst/>
            <a:cxnLst/>
            <a:rect l="l" t="t" r="r" b="b"/>
            <a:pathLst>
              <a:path w="13746056" h="4887391" extrusionOk="0">
                <a:moveTo>
                  <a:pt x="0" y="0"/>
                </a:moveTo>
                <a:lnTo>
                  <a:pt x="13746056" y="0"/>
                </a:lnTo>
                <a:lnTo>
                  <a:pt x="13746056" y="4887391"/>
                </a:lnTo>
                <a:lnTo>
                  <a:pt x="0" y="48873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59456148" name="Freeform 3"/>
          <p:cNvSpPr/>
          <p:nvPr/>
        </p:nvSpPr>
        <p:spPr bwMode="auto">
          <a:xfrm>
            <a:off x="16747235" y="-450829"/>
            <a:ext cx="4003075" cy="13651020"/>
          </a:xfrm>
          <a:custGeom>
            <a:avLst/>
            <a:gdLst/>
            <a:ahLst/>
            <a:cxnLst/>
            <a:rect l="l" t="t" r="r" b="b"/>
            <a:pathLst>
              <a:path w="4003075" h="13651020" extrusionOk="0">
                <a:moveTo>
                  <a:pt x="0" y="0"/>
                </a:moveTo>
                <a:lnTo>
                  <a:pt x="4003075" y="0"/>
                </a:lnTo>
                <a:lnTo>
                  <a:pt x="4003075" y="13651020"/>
                </a:lnTo>
                <a:lnTo>
                  <a:pt x="0" y="13651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70730406" name="Freeform 4"/>
          <p:cNvSpPr/>
          <p:nvPr/>
        </p:nvSpPr>
        <p:spPr bwMode="auto">
          <a:xfrm>
            <a:off x="14483176" y="-2369398"/>
            <a:ext cx="7835141" cy="10568932"/>
          </a:xfrm>
          <a:custGeom>
            <a:avLst/>
            <a:gdLst/>
            <a:ahLst/>
            <a:cxnLst/>
            <a:rect l="l" t="t" r="r" b="b"/>
            <a:pathLst>
              <a:path w="7835141" h="10568932" extrusionOk="0">
                <a:moveTo>
                  <a:pt x="0" y="0"/>
                </a:moveTo>
                <a:lnTo>
                  <a:pt x="7835140" y="0"/>
                </a:lnTo>
                <a:lnTo>
                  <a:pt x="7835140" y="10568932"/>
                </a:lnTo>
                <a:lnTo>
                  <a:pt x="0" y="105689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799884315" name="Group 5"/>
          <p:cNvGrpSpPr>
            <a:grpSpLocks noChangeAspect="1"/>
          </p:cNvGrpSpPr>
          <p:nvPr/>
        </p:nvGrpSpPr>
        <p:grpSpPr bwMode="auto">
          <a:xfrm>
            <a:off x="16498712" y="544555"/>
            <a:ext cx="1502518" cy="1814513"/>
            <a:chOff x="0" y="0"/>
            <a:chExt cx="2003357" cy="2419351"/>
          </a:xfrm>
        </p:grpSpPr>
        <p:sp>
          <p:nvSpPr>
            <p:cNvPr id="6" name="Freeform 6" descr="Une image contenant texte, logo, symbole, Marque  Description générée automatiquement"/>
            <p:cNvSpPr/>
            <p:nvPr/>
          </p:nvSpPr>
          <p:spPr bwMode="auto">
            <a:xfrm>
              <a:off x="0" y="0"/>
              <a:ext cx="2003298" cy="2419350"/>
            </a:xfrm>
            <a:custGeom>
              <a:avLst/>
              <a:gdLst/>
              <a:ahLst/>
              <a:cxnLst/>
              <a:rect l="l" t="t" r="r" b="b"/>
              <a:pathLst>
                <a:path w="2003298" h="2419350" extrusionOk="0">
                  <a:moveTo>
                    <a:pt x="0" y="0"/>
                  </a:moveTo>
                  <a:lnTo>
                    <a:pt x="2003298" y="0"/>
                  </a:lnTo>
                  <a:lnTo>
                    <a:pt x="2003298" y="2419350"/>
                  </a:lnTo>
                  <a:lnTo>
                    <a:pt x="0" y="241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753" r="-1" b="-17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07055501" name="Titre 1"/>
          <p:cNvSpPr>
            <a:spLocks noGrp="1"/>
          </p:cNvSpPr>
          <p:nvPr/>
        </p:nvSpPr>
        <p:spPr bwMode="auto">
          <a:xfrm>
            <a:off x="5124448" y="65563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5700" b="0" i="0" u="none" strike="noStrike" cap="none" spc="0">
                <a:solidFill>
                  <a:schemeClr val="tx1"/>
                </a:solidFill>
                <a:latin typeface="Arial Rounded MT Bold"/>
                <a:ea typeface="Arial Rounded MT Bold"/>
                <a:cs typeface="Arial Rounded MT Bold"/>
              </a:rPr>
              <a:t>TABLE RONDE N° 1</a:t>
            </a:r>
            <a:endParaRPr/>
          </a:p>
        </p:txBody>
      </p:sp>
      <p:sp>
        <p:nvSpPr>
          <p:cNvPr id="1526406856" name="Subtitle 2"/>
          <p:cNvSpPr>
            <a:spLocks noGrp="1"/>
          </p:cNvSpPr>
          <p:nvPr/>
        </p:nvSpPr>
        <p:spPr bwMode="auto">
          <a:xfrm>
            <a:off x="5333460" y="1668883"/>
            <a:ext cx="7811575" cy="69331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342900" indent="-342900" algn="l" defTabSz="914400" rtl="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fr-FR"/>
              <a:t>Constats et réalités du terrain</a:t>
            </a:r>
          </a:p>
        </p:txBody>
      </p:sp>
      <p:pic>
        <p:nvPicPr>
          <p:cNvPr id="46639135" name="Image 46639134"/>
          <p:cNvPicPr>
            <a:picLocks noChangeAspect="1"/>
          </p:cNvPicPr>
          <p:nvPr/>
        </p:nvPicPr>
        <p:blipFill rotWithShape="1">
          <a:blip r:embed="rId7"/>
          <a:srcRect l="7326" t="2574" r="16620" b="-2572"/>
        </p:blipFill>
        <p:spPr bwMode="auto">
          <a:xfrm>
            <a:off x="730833" y="3353159"/>
            <a:ext cx="1825518" cy="1739605"/>
          </a:xfrm>
          <a:prstGeom prst="rect">
            <a:avLst/>
          </a:prstGeom>
        </p:spPr>
      </p:pic>
      <p:pic>
        <p:nvPicPr>
          <p:cNvPr id="1483673803" name="Image 1483673802"/>
          <p:cNvPicPr>
            <a:picLocks noChangeAspect="1"/>
          </p:cNvPicPr>
          <p:nvPr/>
        </p:nvPicPr>
        <p:blipFill rotWithShape="1">
          <a:blip r:embed="rId8"/>
          <a:stretch/>
        </p:blipFill>
        <p:spPr bwMode="auto">
          <a:xfrm>
            <a:off x="12324429" y="3076002"/>
            <a:ext cx="1658452" cy="2487679"/>
          </a:xfrm>
          <a:prstGeom prst="rect">
            <a:avLst/>
          </a:prstGeom>
        </p:spPr>
      </p:pic>
      <p:pic>
        <p:nvPicPr>
          <p:cNvPr id="1880065195" name="Image 1880065194"/>
          <p:cNvPicPr>
            <a:picLocks noChangeAspect="1"/>
          </p:cNvPicPr>
          <p:nvPr/>
        </p:nvPicPr>
        <p:blipFill rotWithShape="1">
          <a:blip r:embed="rId9"/>
          <a:stretch/>
        </p:blipFill>
        <p:spPr bwMode="auto">
          <a:xfrm>
            <a:off x="3351965" y="3037017"/>
            <a:ext cx="2058039" cy="2517703"/>
          </a:xfrm>
          <a:prstGeom prst="rect">
            <a:avLst/>
          </a:prstGeom>
        </p:spPr>
      </p:pic>
      <p:pic>
        <p:nvPicPr>
          <p:cNvPr id="569283750" name="Image 569283749"/>
          <p:cNvPicPr>
            <a:picLocks noChangeAspect="1"/>
          </p:cNvPicPr>
          <p:nvPr/>
        </p:nvPicPr>
        <p:blipFill rotWithShape="1">
          <a:blip r:embed="rId10"/>
          <a:srcRect l="9810" t="2164" r="39206" b="-2164"/>
          <a:stretch/>
        </p:blipFill>
        <p:spPr bwMode="auto">
          <a:xfrm>
            <a:off x="9149104" y="3107054"/>
            <a:ext cx="2245011" cy="2473283"/>
          </a:xfrm>
          <a:prstGeom prst="rect">
            <a:avLst/>
          </a:prstGeom>
        </p:spPr>
      </p:pic>
      <p:pic>
        <p:nvPicPr>
          <p:cNvPr id="2109916362" name="Image 2109916361"/>
          <p:cNvPicPr>
            <a:picLocks noChangeAspect="1"/>
          </p:cNvPicPr>
          <p:nvPr/>
        </p:nvPicPr>
        <p:blipFill rotWithShape="1">
          <a:blip r:embed="rId11"/>
          <a:srcRect r="10042"/>
          <a:stretch/>
        </p:blipFill>
        <p:spPr bwMode="auto">
          <a:xfrm>
            <a:off x="6350915" y="3108874"/>
            <a:ext cx="2002574" cy="2462361"/>
          </a:xfrm>
          <a:prstGeom prst="rect">
            <a:avLst/>
          </a:prstGeom>
        </p:spPr>
      </p:pic>
      <p:pic>
        <p:nvPicPr>
          <p:cNvPr id="591002263" name="Image 591002262"/>
          <p:cNvPicPr>
            <a:picLocks noChangeAspect="1"/>
          </p:cNvPicPr>
          <p:nvPr/>
        </p:nvPicPr>
        <p:blipFill rotWithShape="1">
          <a:blip r:embed="rId12"/>
          <a:srcRect l="18845" r="15632"/>
          <a:stretch/>
        </p:blipFill>
        <p:spPr bwMode="auto">
          <a:xfrm>
            <a:off x="14946375" y="3076002"/>
            <a:ext cx="2423569" cy="2442958"/>
          </a:xfrm>
          <a:prstGeom prst="rect">
            <a:avLst/>
          </a:prstGeom>
        </p:spPr>
      </p:pic>
      <p:sp>
        <p:nvSpPr>
          <p:cNvPr id="2102920782" name="ZoneTexte 2102920781"/>
          <p:cNvSpPr txBox="1"/>
          <p:nvPr/>
        </p:nvSpPr>
        <p:spPr bwMode="auto">
          <a:xfrm>
            <a:off x="3245041" y="5809464"/>
            <a:ext cx="2262000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Jonathan TRIBODET</a:t>
            </a:r>
            <a:r>
              <a:rPr b="1"/>
              <a:t> </a:t>
            </a:r>
            <a:endParaRPr lang="fr-FR"/>
          </a:p>
          <a:p>
            <a:pPr algn="ctr">
              <a:defRPr/>
            </a:pPr>
            <a:r>
              <a:rPr lang="fr-FR"/>
              <a:t>Conseiller Technique Régional en Arbitrage</a:t>
            </a:r>
            <a:endParaRPr/>
          </a:p>
        </p:txBody>
      </p:sp>
      <p:sp>
        <p:nvSpPr>
          <p:cNvPr id="1885720204" name="ZoneTexte 1885720203"/>
          <p:cNvSpPr txBox="1"/>
          <p:nvPr/>
        </p:nvSpPr>
        <p:spPr bwMode="auto">
          <a:xfrm>
            <a:off x="6360887" y="5809464"/>
            <a:ext cx="1989080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Magali STEVANT</a:t>
            </a:r>
          </a:p>
          <a:p>
            <a:pPr algn="ctr">
              <a:defRPr/>
            </a:pPr>
            <a:r>
              <a:rPr lang="fr-FR" b="0"/>
              <a:t>Éducatrice</a:t>
            </a:r>
            <a:endParaRPr/>
          </a:p>
        </p:txBody>
      </p:sp>
      <p:sp>
        <p:nvSpPr>
          <p:cNvPr id="1265295513" name="ZoneTexte 1265295512"/>
          <p:cNvSpPr txBox="1"/>
          <p:nvPr/>
        </p:nvSpPr>
        <p:spPr bwMode="auto">
          <a:xfrm>
            <a:off x="9149103" y="5796576"/>
            <a:ext cx="2335370" cy="22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 dirty="0"/>
              <a:t>JB MOLES</a:t>
            </a:r>
          </a:p>
          <a:p>
            <a:pPr algn="ctr">
              <a:defRPr/>
            </a:pPr>
            <a:r>
              <a:rPr lang="fr-FR" dirty="0"/>
              <a:t>Docteur en Sciences des sports</a:t>
            </a:r>
          </a:p>
          <a:p>
            <a:pPr algn="ctr">
              <a:defRPr/>
            </a:pPr>
            <a:r>
              <a:rPr lang="fr-FR" dirty="0"/>
              <a:t>Co-président Comité lutte envers les VSS et discriminations (Commission fédérale Engagement)</a:t>
            </a:r>
            <a:endParaRPr dirty="0"/>
          </a:p>
        </p:txBody>
      </p:sp>
      <p:sp>
        <p:nvSpPr>
          <p:cNvPr id="1598988230" name="ZoneTexte 1598988229"/>
          <p:cNvSpPr txBox="1"/>
          <p:nvPr/>
        </p:nvSpPr>
        <p:spPr bwMode="auto">
          <a:xfrm>
            <a:off x="12213523" y="5855364"/>
            <a:ext cx="198816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Cindy PERRAULT</a:t>
            </a:r>
            <a:endParaRPr b="1"/>
          </a:p>
          <a:p>
            <a:pPr algn="ctr">
              <a:defRPr/>
            </a:pPr>
            <a:r>
              <a:rPr b="1"/>
              <a:t> </a:t>
            </a:r>
            <a:r>
              <a:rPr lang="fr-FR"/>
              <a:t>Joueuse</a:t>
            </a:r>
            <a:endParaRPr/>
          </a:p>
        </p:txBody>
      </p:sp>
      <p:sp>
        <p:nvSpPr>
          <p:cNvPr id="858652381" name="ZoneTexte 858652380"/>
          <p:cNvSpPr txBox="1"/>
          <p:nvPr/>
        </p:nvSpPr>
        <p:spPr bwMode="auto">
          <a:xfrm>
            <a:off x="15048448" y="5821791"/>
            <a:ext cx="1993989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Eric BLAHIC</a:t>
            </a:r>
            <a:endParaRPr b="1"/>
          </a:p>
          <a:p>
            <a:pPr algn="ctr">
              <a:defRPr/>
            </a:pPr>
            <a:r>
              <a:rPr lang="fr-FR" b="0"/>
              <a:t>Entraîneur professionnel</a:t>
            </a:r>
            <a:endParaRPr/>
          </a:p>
        </p:txBody>
      </p:sp>
      <p:sp>
        <p:nvSpPr>
          <p:cNvPr id="778111138" name="ZoneTexte 778111137"/>
          <p:cNvSpPr txBox="1"/>
          <p:nvPr/>
        </p:nvSpPr>
        <p:spPr bwMode="auto">
          <a:xfrm>
            <a:off x="281579" y="5866614"/>
            <a:ext cx="2327379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/>
              <a:t>A</a:t>
            </a:r>
            <a:r>
              <a:rPr lang="fr-FR" b="1"/>
              <a:t>udrey PAUL</a:t>
            </a:r>
          </a:p>
          <a:p>
            <a:pPr algn="ctr">
              <a:defRPr/>
            </a:pPr>
            <a:r>
              <a:t>Président</a:t>
            </a:r>
            <a:r>
              <a:rPr lang="fr-FR"/>
              <a:t>e Commission de Discipline</a:t>
            </a:r>
            <a:endParaRPr/>
          </a:p>
          <a:p>
            <a:pPr algn="ctr">
              <a:defRPr/>
            </a:pPr>
            <a:r>
              <a:t>District </a:t>
            </a:r>
            <a:r>
              <a:rPr lang="fr-FR"/>
              <a:t>22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26019351" name="Image 1526019350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125900" y="4533618"/>
            <a:ext cx="13811249" cy="5245225"/>
          </a:xfrm>
          <a:prstGeom prst="rect">
            <a:avLst/>
          </a:prstGeom>
        </p:spPr>
      </p:pic>
      <p:sp>
        <p:nvSpPr>
          <p:cNvPr id="167324582" name="Freeform 2"/>
          <p:cNvSpPr/>
          <p:nvPr/>
        </p:nvSpPr>
        <p:spPr bwMode="auto">
          <a:xfrm>
            <a:off x="14420106" y="-1721178"/>
            <a:ext cx="4904060" cy="9515197"/>
          </a:xfrm>
          <a:custGeom>
            <a:avLst/>
            <a:gdLst/>
            <a:ahLst/>
            <a:cxnLst/>
            <a:rect l="l" t="t" r="r" b="b"/>
            <a:pathLst>
              <a:path w="4904062" h="9515199" extrusionOk="0">
                <a:moveTo>
                  <a:pt x="0" y="0"/>
                </a:moveTo>
                <a:lnTo>
                  <a:pt x="4904063" y="0"/>
                </a:lnTo>
                <a:lnTo>
                  <a:pt x="4904063" y="9515199"/>
                </a:lnTo>
                <a:lnTo>
                  <a:pt x="0" y="95151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74217432" name="Freeform 3"/>
          <p:cNvSpPr/>
          <p:nvPr/>
        </p:nvSpPr>
        <p:spPr bwMode="auto">
          <a:xfrm>
            <a:off x="14096584" y="-1627536"/>
            <a:ext cx="4973745" cy="8837546"/>
          </a:xfrm>
          <a:custGeom>
            <a:avLst/>
            <a:gdLst/>
            <a:ahLst/>
            <a:cxnLst/>
            <a:rect l="l" t="t" r="r" b="b"/>
            <a:pathLst>
              <a:path w="4973747" h="8837548" extrusionOk="0">
                <a:moveTo>
                  <a:pt x="0" y="0"/>
                </a:moveTo>
                <a:lnTo>
                  <a:pt x="4973746" y="0"/>
                </a:lnTo>
                <a:lnTo>
                  <a:pt x="4973746" y="8837548"/>
                </a:lnTo>
                <a:lnTo>
                  <a:pt x="0" y="8837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72664721" name="Freeform 4"/>
          <p:cNvSpPr/>
          <p:nvPr/>
        </p:nvSpPr>
        <p:spPr bwMode="auto">
          <a:xfrm>
            <a:off x="11527795" y="5927118"/>
            <a:ext cx="7910673" cy="6627235"/>
          </a:xfrm>
          <a:custGeom>
            <a:avLst/>
            <a:gdLst/>
            <a:ahLst/>
            <a:cxnLst/>
            <a:rect l="l" t="t" r="r" b="b"/>
            <a:pathLst>
              <a:path w="7910675" h="6627237" extrusionOk="0">
                <a:moveTo>
                  <a:pt x="0" y="0"/>
                </a:moveTo>
                <a:lnTo>
                  <a:pt x="7910674" y="0"/>
                </a:lnTo>
                <a:lnTo>
                  <a:pt x="7910674" y="6627236"/>
                </a:lnTo>
                <a:lnTo>
                  <a:pt x="0" y="66272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17560103" name="Group 5"/>
          <p:cNvGrpSpPr/>
          <p:nvPr/>
        </p:nvGrpSpPr>
        <p:grpSpPr bwMode="auto">
          <a:xfrm>
            <a:off x="9397971" y="0"/>
            <a:ext cx="5343953" cy="3934649"/>
            <a:chOff x="0" y="0"/>
            <a:chExt cx="7125273" cy="5246199"/>
          </a:xfrm>
        </p:grpSpPr>
        <p:sp>
          <p:nvSpPr>
            <p:cNvPr id="76758699" name="Freeform 6"/>
            <p:cNvSpPr/>
            <p:nvPr/>
          </p:nvSpPr>
          <p:spPr bwMode="auto">
            <a:xfrm>
              <a:off x="0" y="0"/>
              <a:ext cx="7125333" cy="5246241"/>
            </a:xfrm>
            <a:custGeom>
              <a:avLst/>
              <a:gdLst/>
              <a:ahLst/>
              <a:cxnLst/>
              <a:rect l="l" t="t" r="r" b="b"/>
              <a:pathLst>
                <a:path w="7125335" h="5246243" extrusionOk="0">
                  <a:moveTo>
                    <a:pt x="0" y="0"/>
                  </a:moveTo>
                  <a:lnTo>
                    <a:pt x="7125335" y="0"/>
                  </a:lnTo>
                  <a:lnTo>
                    <a:pt x="7125335" y="5246243"/>
                  </a:lnTo>
                  <a:lnTo>
                    <a:pt x="0" y="5246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956" b="-9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34698484" name="Group 7"/>
          <p:cNvGrpSpPr/>
          <p:nvPr/>
        </p:nvGrpSpPr>
        <p:grpSpPr bwMode="auto">
          <a:xfrm>
            <a:off x="15053364" y="873729"/>
            <a:ext cx="2496171" cy="1969281"/>
            <a:chOff x="0" y="0"/>
            <a:chExt cx="3328229" cy="2625709"/>
          </a:xfrm>
        </p:grpSpPr>
        <p:sp>
          <p:nvSpPr>
            <p:cNvPr id="863032820" name="Freeform 8"/>
            <p:cNvSpPr/>
            <p:nvPr/>
          </p:nvSpPr>
          <p:spPr bwMode="auto">
            <a:xfrm>
              <a:off x="0" y="0"/>
              <a:ext cx="3328287" cy="2625723"/>
            </a:xfrm>
            <a:custGeom>
              <a:avLst/>
              <a:gdLst/>
              <a:ahLst/>
              <a:cxnLst/>
              <a:rect l="l" t="t" r="r" b="b"/>
              <a:pathLst>
                <a:path w="3328289" h="2625725" extrusionOk="0">
                  <a:moveTo>
                    <a:pt x="0" y="0"/>
                  </a:moveTo>
                  <a:lnTo>
                    <a:pt x="3328289" y="0"/>
                  </a:lnTo>
                  <a:lnTo>
                    <a:pt x="3328289" y="2625725"/>
                  </a:lnTo>
                  <a:lnTo>
                    <a:pt x="0" y="262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828" r="-582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89483327" name="Group 9"/>
          <p:cNvGrpSpPr>
            <a:grpSpLocks noChangeAspect="1"/>
          </p:cNvGrpSpPr>
          <p:nvPr/>
        </p:nvGrpSpPr>
        <p:grpSpPr bwMode="auto">
          <a:xfrm>
            <a:off x="1596119" y="487404"/>
            <a:ext cx="2185041" cy="2734286"/>
            <a:chOff x="0" y="0"/>
            <a:chExt cx="2185041" cy="2734286"/>
          </a:xfrm>
        </p:grpSpPr>
        <p:sp>
          <p:nvSpPr>
            <p:cNvPr id="396025508" name="Freeform 10" descr="Une image contenant texte, logo, symbole, Marque  Description générée automatiquement"/>
            <p:cNvSpPr/>
            <p:nvPr/>
          </p:nvSpPr>
          <p:spPr bwMode="auto">
            <a:xfrm>
              <a:off x="0" y="0"/>
              <a:ext cx="2184998" cy="2734286"/>
            </a:xfrm>
            <a:custGeom>
              <a:avLst/>
              <a:gdLst/>
              <a:ahLst/>
              <a:cxnLst/>
              <a:rect l="l" t="t" r="r" b="b"/>
              <a:pathLst>
                <a:path w="2968498" h="3714750" extrusionOk="0">
                  <a:moveTo>
                    <a:pt x="0" y="0"/>
                  </a:moveTo>
                  <a:lnTo>
                    <a:pt x="2968498" y="0"/>
                  </a:lnTo>
                  <a:lnTo>
                    <a:pt x="2968498" y="3714750"/>
                  </a:lnTo>
                  <a:lnTo>
                    <a:pt x="0" y="3714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54" r="-5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69128524" name="ZoneTexte 769128523"/>
          <p:cNvSpPr txBox="1"/>
          <p:nvPr/>
        </p:nvSpPr>
        <p:spPr bwMode="auto">
          <a:xfrm>
            <a:off x="1417745" y="3524578"/>
            <a:ext cx="13094975" cy="1006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fr-FR" sz="6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Constats &amp; Les dispositifs existants</a:t>
            </a:r>
            <a:endParaRPr sz="6000"/>
          </a:p>
        </p:txBody>
      </p:sp>
      <p:sp>
        <p:nvSpPr>
          <p:cNvPr id="376708852" name="Titre 1"/>
          <p:cNvSpPr>
            <a:spLocks noGrp="1"/>
          </p:cNvSpPr>
          <p:nvPr/>
        </p:nvSpPr>
        <p:spPr bwMode="auto">
          <a:xfrm>
            <a:off x="1514226" y="2076822"/>
            <a:ext cx="12984814" cy="132556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37500" lnSpcReduction="20000"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30000"/>
              <a:t>QUIZZ</a:t>
            </a:r>
            <a:r>
              <a:rPr lang="fr-FR" sz="30000"/>
              <a:t> n°2</a:t>
            </a:r>
            <a:endParaRPr sz="7000"/>
          </a:p>
        </p:txBody>
      </p:sp>
      <p:sp>
        <p:nvSpPr>
          <p:cNvPr id="1781746877" name=" 1781746876"/>
          <p:cNvSpPr/>
          <p:nvPr/>
        </p:nvSpPr>
        <p:spPr bwMode="auto">
          <a:xfrm>
            <a:off x="9665355" y="5806440"/>
            <a:ext cx="5625148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u="sng">
                <a:hlinkClick r:id="rId10"/>
              </a:rPr>
              <a:t>https://app.wooclap.com/LUBNTE?from=instruction-slide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835519" name="Freeform 2"/>
          <p:cNvSpPr/>
          <p:nvPr/>
        </p:nvSpPr>
        <p:spPr bwMode="auto">
          <a:xfrm>
            <a:off x="6388539" y="-3472176"/>
            <a:ext cx="13746055" cy="4887390"/>
          </a:xfrm>
          <a:custGeom>
            <a:avLst/>
            <a:gdLst/>
            <a:ahLst/>
            <a:cxnLst/>
            <a:rect l="l" t="t" r="r" b="b"/>
            <a:pathLst>
              <a:path w="13746056" h="4887391" extrusionOk="0">
                <a:moveTo>
                  <a:pt x="0" y="0"/>
                </a:moveTo>
                <a:lnTo>
                  <a:pt x="13746056" y="0"/>
                </a:lnTo>
                <a:lnTo>
                  <a:pt x="13746056" y="4887391"/>
                </a:lnTo>
                <a:lnTo>
                  <a:pt x="0" y="48873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39899250" name="Freeform 3"/>
          <p:cNvSpPr/>
          <p:nvPr/>
        </p:nvSpPr>
        <p:spPr bwMode="auto">
          <a:xfrm>
            <a:off x="16747233" y="-450828"/>
            <a:ext cx="4003074" cy="13651020"/>
          </a:xfrm>
          <a:custGeom>
            <a:avLst/>
            <a:gdLst/>
            <a:ahLst/>
            <a:cxnLst/>
            <a:rect l="l" t="t" r="r" b="b"/>
            <a:pathLst>
              <a:path w="4003075" h="13651020" extrusionOk="0">
                <a:moveTo>
                  <a:pt x="0" y="0"/>
                </a:moveTo>
                <a:lnTo>
                  <a:pt x="4003075" y="0"/>
                </a:lnTo>
                <a:lnTo>
                  <a:pt x="4003075" y="13651020"/>
                </a:lnTo>
                <a:lnTo>
                  <a:pt x="0" y="13651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75422894" name="Freeform 4"/>
          <p:cNvSpPr/>
          <p:nvPr/>
        </p:nvSpPr>
        <p:spPr bwMode="auto">
          <a:xfrm>
            <a:off x="14483174" y="-2369396"/>
            <a:ext cx="7835140" cy="10568931"/>
          </a:xfrm>
          <a:custGeom>
            <a:avLst/>
            <a:gdLst/>
            <a:ahLst/>
            <a:cxnLst/>
            <a:rect l="l" t="t" r="r" b="b"/>
            <a:pathLst>
              <a:path w="7835141" h="10568932" extrusionOk="0">
                <a:moveTo>
                  <a:pt x="0" y="0"/>
                </a:moveTo>
                <a:lnTo>
                  <a:pt x="7835140" y="0"/>
                </a:lnTo>
                <a:lnTo>
                  <a:pt x="7835140" y="10568932"/>
                </a:lnTo>
                <a:lnTo>
                  <a:pt x="0" y="105689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82120527" name="Group 5"/>
          <p:cNvGrpSpPr>
            <a:grpSpLocks noChangeAspect="1"/>
          </p:cNvGrpSpPr>
          <p:nvPr/>
        </p:nvGrpSpPr>
        <p:grpSpPr bwMode="auto">
          <a:xfrm>
            <a:off x="16498711" y="544554"/>
            <a:ext cx="1502517" cy="1814512"/>
            <a:chOff x="0" y="0"/>
            <a:chExt cx="2003356" cy="2419350"/>
          </a:xfrm>
        </p:grpSpPr>
        <p:sp>
          <p:nvSpPr>
            <p:cNvPr id="1052445669" name="Freeform 6" descr="Une image contenant texte, logo, symbole, Marque  Description générée automatiquement"/>
            <p:cNvSpPr/>
            <p:nvPr/>
          </p:nvSpPr>
          <p:spPr bwMode="auto">
            <a:xfrm>
              <a:off x="0" y="0"/>
              <a:ext cx="2003297" cy="2419349"/>
            </a:xfrm>
            <a:custGeom>
              <a:avLst/>
              <a:gdLst/>
              <a:ahLst/>
              <a:cxnLst/>
              <a:rect l="l" t="t" r="r" b="b"/>
              <a:pathLst>
                <a:path w="2003298" h="2419350" extrusionOk="0">
                  <a:moveTo>
                    <a:pt x="0" y="0"/>
                  </a:moveTo>
                  <a:lnTo>
                    <a:pt x="2003298" y="0"/>
                  </a:lnTo>
                  <a:lnTo>
                    <a:pt x="2003298" y="2419350"/>
                  </a:lnTo>
                  <a:lnTo>
                    <a:pt x="0" y="241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753" r="-1" b="-17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92178750" name="Titre 1"/>
          <p:cNvSpPr>
            <a:spLocks noGrp="1"/>
          </p:cNvSpPr>
          <p:nvPr/>
        </p:nvSpPr>
        <p:spPr bwMode="auto">
          <a:xfrm>
            <a:off x="5124448" y="65563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5700" b="0" i="0" u="none" strike="noStrike" cap="none" spc="0">
                <a:solidFill>
                  <a:schemeClr val="tx1"/>
                </a:solidFill>
                <a:latin typeface="Arial Rounded MT Bold"/>
                <a:ea typeface="Arial Rounded MT Bold"/>
                <a:cs typeface="Arial Rounded MT Bold"/>
              </a:rPr>
              <a:t>TABLE RONDE N°2 </a:t>
            </a:r>
            <a:endParaRPr/>
          </a:p>
        </p:txBody>
      </p:sp>
      <p:sp>
        <p:nvSpPr>
          <p:cNvPr id="58991173" name="Subtitle 2"/>
          <p:cNvSpPr>
            <a:spLocks noGrp="1"/>
          </p:cNvSpPr>
          <p:nvPr/>
        </p:nvSpPr>
        <p:spPr bwMode="auto">
          <a:xfrm>
            <a:off x="5333460" y="1668883"/>
            <a:ext cx="7811575" cy="69331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342900" indent="-342900" algn="l" defTabSz="914400" rtl="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fr-FR"/>
              <a:t>Dispositifs existants</a:t>
            </a:r>
          </a:p>
        </p:txBody>
      </p:sp>
      <p:sp>
        <p:nvSpPr>
          <p:cNvPr id="1697352484" name="ZoneTexte 1697352483"/>
          <p:cNvSpPr txBox="1"/>
          <p:nvPr/>
        </p:nvSpPr>
        <p:spPr bwMode="auto">
          <a:xfrm>
            <a:off x="4645590" y="6579869"/>
            <a:ext cx="2648957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Tania MELIKIAN</a:t>
            </a:r>
            <a:endParaRPr lang="fr-FR"/>
          </a:p>
          <a:p>
            <a:pPr algn="ctr">
              <a:defRPr/>
            </a:pPr>
            <a:r>
              <a:rPr lang="fr-FR"/>
              <a:t>Directrice du Service Départemental de la Jeunesse à l’Engagement et aux Sports</a:t>
            </a:r>
            <a:endParaRPr/>
          </a:p>
        </p:txBody>
      </p:sp>
      <p:sp>
        <p:nvSpPr>
          <p:cNvPr id="1520042172" name="ZoneTexte 1520042171"/>
          <p:cNvSpPr txBox="1"/>
          <p:nvPr/>
        </p:nvSpPr>
        <p:spPr bwMode="auto">
          <a:xfrm>
            <a:off x="13325072" y="6732270"/>
            <a:ext cx="262087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Alexis LE BRAS</a:t>
            </a:r>
          </a:p>
          <a:p>
            <a:pPr algn="ctr">
              <a:defRPr/>
            </a:pPr>
            <a:r>
              <a:rPr lang="fr-FR" b="0"/>
              <a:t>ADAJ</a:t>
            </a:r>
            <a:endParaRPr/>
          </a:p>
        </p:txBody>
      </p:sp>
      <p:sp>
        <p:nvSpPr>
          <p:cNvPr id="480732303" name="ZoneTexte 480732302"/>
          <p:cNvSpPr txBox="1"/>
          <p:nvPr/>
        </p:nvSpPr>
        <p:spPr bwMode="auto">
          <a:xfrm>
            <a:off x="532989" y="6637017"/>
            <a:ext cx="2619795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Pascale EVAIN</a:t>
            </a:r>
          </a:p>
          <a:p>
            <a:pPr algn="ctr">
              <a:defRPr/>
            </a:pPr>
            <a:r>
              <a:rPr lang="fr-FR"/>
              <a:t>Élue au Comité Exécutif de la FFF</a:t>
            </a:r>
            <a:endParaRPr/>
          </a:p>
        </p:txBody>
      </p:sp>
      <p:pic>
        <p:nvPicPr>
          <p:cNvPr id="91969972" name="Image 91969971"/>
          <p:cNvPicPr>
            <a:picLocks noChangeAspect="1"/>
          </p:cNvPicPr>
          <p:nvPr/>
        </p:nvPicPr>
        <p:blipFill rotWithShape="1">
          <a:blip r:embed="rId7"/>
          <a:srcRect l="20285" t="29428" r="24938"/>
          <a:stretch/>
        </p:blipFill>
        <p:spPr bwMode="auto">
          <a:xfrm>
            <a:off x="814212" y="3037018"/>
            <a:ext cx="2311936" cy="3347870"/>
          </a:xfrm>
          <a:prstGeom prst="rect">
            <a:avLst/>
          </a:prstGeom>
        </p:spPr>
      </p:pic>
      <p:pic>
        <p:nvPicPr>
          <p:cNvPr id="1348467968" name="Image 1348467967"/>
          <p:cNvPicPr>
            <a:picLocks noChangeAspect="1"/>
          </p:cNvPicPr>
          <p:nvPr/>
        </p:nvPicPr>
        <p:blipFill rotWithShape="1">
          <a:blip r:embed="rId8"/>
          <a:stretch/>
        </p:blipFill>
        <p:spPr bwMode="auto">
          <a:xfrm>
            <a:off x="4645590" y="3133152"/>
            <a:ext cx="2765660" cy="3298678"/>
          </a:xfrm>
          <a:prstGeom prst="rect">
            <a:avLst/>
          </a:prstGeom>
        </p:spPr>
      </p:pic>
      <p:pic>
        <p:nvPicPr>
          <p:cNvPr id="365655534" name="Image 365655533"/>
          <p:cNvPicPr>
            <a:picLocks noChangeAspect="1"/>
          </p:cNvPicPr>
          <p:nvPr/>
        </p:nvPicPr>
        <p:blipFill rotWithShape="1">
          <a:blip r:embed="rId9"/>
          <a:srcRect r="7602"/>
          <a:stretch/>
        </p:blipFill>
        <p:spPr bwMode="auto">
          <a:xfrm>
            <a:off x="13354048" y="3037018"/>
            <a:ext cx="2555364" cy="3251735"/>
          </a:xfrm>
          <a:prstGeom prst="rect">
            <a:avLst/>
          </a:prstGeom>
        </p:spPr>
      </p:pic>
      <p:sp>
        <p:nvSpPr>
          <p:cNvPr id="1930158713" name="ZoneTexte 1930158712"/>
          <p:cNvSpPr txBox="1"/>
          <p:nvPr/>
        </p:nvSpPr>
        <p:spPr bwMode="auto">
          <a:xfrm>
            <a:off x="9151916" y="6637017"/>
            <a:ext cx="2628436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Mickael GOUAULT</a:t>
            </a:r>
          </a:p>
          <a:p>
            <a:pPr algn="ctr">
              <a:defRPr/>
            </a:pPr>
            <a:r>
              <a:rPr lang="fr-FR"/>
              <a:t>Renseignements teritoriaux</a:t>
            </a:r>
            <a:endParaRPr/>
          </a:p>
        </p:txBody>
      </p:sp>
      <p:pic>
        <p:nvPicPr>
          <p:cNvPr id="2141776652" name="Image 2141776651"/>
          <p:cNvPicPr>
            <a:picLocks noChangeAspect="1"/>
          </p:cNvPicPr>
          <p:nvPr/>
        </p:nvPicPr>
        <p:blipFill rotWithShape="1">
          <a:blip r:embed="rId10"/>
          <a:stretch/>
        </p:blipFill>
        <p:spPr bwMode="auto">
          <a:xfrm>
            <a:off x="9046248" y="3133152"/>
            <a:ext cx="2839771" cy="315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5107587" name="Image 795107586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171575" y="4595812"/>
            <a:ext cx="13917974" cy="5405437"/>
          </a:xfrm>
          <a:prstGeom prst="rect">
            <a:avLst/>
          </a:prstGeom>
        </p:spPr>
      </p:pic>
      <p:sp>
        <p:nvSpPr>
          <p:cNvPr id="823333477" name="Freeform 2"/>
          <p:cNvSpPr/>
          <p:nvPr/>
        </p:nvSpPr>
        <p:spPr bwMode="auto">
          <a:xfrm>
            <a:off x="14420106" y="-1721178"/>
            <a:ext cx="4904060" cy="9515197"/>
          </a:xfrm>
          <a:custGeom>
            <a:avLst/>
            <a:gdLst/>
            <a:ahLst/>
            <a:cxnLst/>
            <a:rect l="l" t="t" r="r" b="b"/>
            <a:pathLst>
              <a:path w="4904062" h="9515199" extrusionOk="0">
                <a:moveTo>
                  <a:pt x="0" y="0"/>
                </a:moveTo>
                <a:lnTo>
                  <a:pt x="4904063" y="0"/>
                </a:lnTo>
                <a:lnTo>
                  <a:pt x="4904063" y="9515199"/>
                </a:lnTo>
                <a:lnTo>
                  <a:pt x="0" y="95151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41047711" name="Freeform 3"/>
          <p:cNvSpPr/>
          <p:nvPr/>
        </p:nvSpPr>
        <p:spPr bwMode="auto">
          <a:xfrm>
            <a:off x="14096584" y="-1627536"/>
            <a:ext cx="4973745" cy="8837546"/>
          </a:xfrm>
          <a:custGeom>
            <a:avLst/>
            <a:gdLst/>
            <a:ahLst/>
            <a:cxnLst/>
            <a:rect l="l" t="t" r="r" b="b"/>
            <a:pathLst>
              <a:path w="4973747" h="8837548" extrusionOk="0">
                <a:moveTo>
                  <a:pt x="0" y="0"/>
                </a:moveTo>
                <a:lnTo>
                  <a:pt x="4973746" y="0"/>
                </a:lnTo>
                <a:lnTo>
                  <a:pt x="4973746" y="8837548"/>
                </a:lnTo>
                <a:lnTo>
                  <a:pt x="0" y="8837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0695740" name="Freeform 4"/>
          <p:cNvSpPr/>
          <p:nvPr/>
        </p:nvSpPr>
        <p:spPr bwMode="auto">
          <a:xfrm>
            <a:off x="11527795" y="5927118"/>
            <a:ext cx="7910673" cy="6627235"/>
          </a:xfrm>
          <a:custGeom>
            <a:avLst/>
            <a:gdLst/>
            <a:ahLst/>
            <a:cxnLst/>
            <a:rect l="l" t="t" r="r" b="b"/>
            <a:pathLst>
              <a:path w="7910675" h="6627237" extrusionOk="0">
                <a:moveTo>
                  <a:pt x="0" y="0"/>
                </a:moveTo>
                <a:lnTo>
                  <a:pt x="7910674" y="0"/>
                </a:lnTo>
                <a:lnTo>
                  <a:pt x="7910674" y="6627236"/>
                </a:lnTo>
                <a:lnTo>
                  <a:pt x="0" y="66272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63712458" name="Group 5"/>
          <p:cNvGrpSpPr/>
          <p:nvPr/>
        </p:nvGrpSpPr>
        <p:grpSpPr bwMode="auto">
          <a:xfrm>
            <a:off x="9397971" y="0"/>
            <a:ext cx="5343953" cy="3934649"/>
            <a:chOff x="0" y="0"/>
            <a:chExt cx="7125273" cy="5246199"/>
          </a:xfrm>
        </p:grpSpPr>
        <p:sp>
          <p:nvSpPr>
            <p:cNvPr id="549265980" name="Freeform 6"/>
            <p:cNvSpPr/>
            <p:nvPr/>
          </p:nvSpPr>
          <p:spPr bwMode="auto">
            <a:xfrm>
              <a:off x="0" y="0"/>
              <a:ext cx="7125333" cy="5246241"/>
            </a:xfrm>
            <a:custGeom>
              <a:avLst/>
              <a:gdLst/>
              <a:ahLst/>
              <a:cxnLst/>
              <a:rect l="l" t="t" r="r" b="b"/>
              <a:pathLst>
                <a:path w="7125335" h="5246243" extrusionOk="0">
                  <a:moveTo>
                    <a:pt x="0" y="0"/>
                  </a:moveTo>
                  <a:lnTo>
                    <a:pt x="7125335" y="0"/>
                  </a:lnTo>
                  <a:lnTo>
                    <a:pt x="7125335" y="5246243"/>
                  </a:lnTo>
                  <a:lnTo>
                    <a:pt x="0" y="5246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956" b="-9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75965652" name="Group 7"/>
          <p:cNvGrpSpPr/>
          <p:nvPr/>
        </p:nvGrpSpPr>
        <p:grpSpPr bwMode="auto">
          <a:xfrm>
            <a:off x="15053364" y="873729"/>
            <a:ext cx="2496171" cy="1969281"/>
            <a:chOff x="0" y="0"/>
            <a:chExt cx="3328229" cy="2625709"/>
          </a:xfrm>
        </p:grpSpPr>
        <p:sp>
          <p:nvSpPr>
            <p:cNvPr id="391864407" name="Freeform 8"/>
            <p:cNvSpPr/>
            <p:nvPr/>
          </p:nvSpPr>
          <p:spPr bwMode="auto">
            <a:xfrm>
              <a:off x="0" y="0"/>
              <a:ext cx="3328287" cy="2625723"/>
            </a:xfrm>
            <a:custGeom>
              <a:avLst/>
              <a:gdLst/>
              <a:ahLst/>
              <a:cxnLst/>
              <a:rect l="l" t="t" r="r" b="b"/>
              <a:pathLst>
                <a:path w="3328289" h="2625725" extrusionOk="0">
                  <a:moveTo>
                    <a:pt x="0" y="0"/>
                  </a:moveTo>
                  <a:lnTo>
                    <a:pt x="3328289" y="0"/>
                  </a:lnTo>
                  <a:lnTo>
                    <a:pt x="3328289" y="2625725"/>
                  </a:lnTo>
                  <a:lnTo>
                    <a:pt x="0" y="262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828" r="-582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45881227" name="Group 9"/>
          <p:cNvGrpSpPr>
            <a:grpSpLocks noChangeAspect="1"/>
          </p:cNvGrpSpPr>
          <p:nvPr/>
        </p:nvGrpSpPr>
        <p:grpSpPr bwMode="auto">
          <a:xfrm>
            <a:off x="1596119" y="487404"/>
            <a:ext cx="2215311" cy="2772164"/>
            <a:chOff x="0" y="0"/>
            <a:chExt cx="2215311" cy="2772164"/>
          </a:xfrm>
        </p:grpSpPr>
        <p:sp>
          <p:nvSpPr>
            <p:cNvPr id="1685996378" name="Freeform 10" descr="Une image contenant texte, logo, symbole, Marque  Description générée automatiquement"/>
            <p:cNvSpPr/>
            <p:nvPr/>
          </p:nvSpPr>
          <p:spPr bwMode="auto">
            <a:xfrm>
              <a:off x="0" y="0"/>
              <a:ext cx="2215267" cy="2772164"/>
            </a:xfrm>
            <a:custGeom>
              <a:avLst/>
              <a:gdLst/>
              <a:ahLst/>
              <a:cxnLst/>
              <a:rect l="l" t="t" r="r" b="b"/>
              <a:pathLst>
                <a:path w="2968498" h="3714750" extrusionOk="0">
                  <a:moveTo>
                    <a:pt x="0" y="0"/>
                  </a:moveTo>
                  <a:lnTo>
                    <a:pt x="2968498" y="0"/>
                  </a:lnTo>
                  <a:lnTo>
                    <a:pt x="2968498" y="3714750"/>
                  </a:lnTo>
                  <a:lnTo>
                    <a:pt x="0" y="3714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54" r="-5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35475109" name="ZoneTexte 1135475108"/>
          <p:cNvSpPr txBox="1"/>
          <p:nvPr/>
        </p:nvSpPr>
        <p:spPr bwMode="auto">
          <a:xfrm>
            <a:off x="1417745" y="3334078"/>
            <a:ext cx="13082735" cy="1006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fr-FR" sz="6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Pré-requis &amp; actions à co-construire</a:t>
            </a:r>
            <a:endParaRPr sz="6000"/>
          </a:p>
        </p:txBody>
      </p:sp>
      <p:sp>
        <p:nvSpPr>
          <p:cNvPr id="1993358828" name="Titre 1"/>
          <p:cNvSpPr>
            <a:spLocks noGrp="1"/>
          </p:cNvSpPr>
          <p:nvPr/>
        </p:nvSpPr>
        <p:spPr bwMode="auto">
          <a:xfrm>
            <a:off x="1514226" y="1886322"/>
            <a:ext cx="12984814" cy="132556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37500" lnSpcReduction="20000"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30000"/>
              <a:t>QUIZZ</a:t>
            </a:r>
            <a:r>
              <a:rPr lang="fr-FR" sz="30000"/>
              <a:t> n°3</a:t>
            </a:r>
            <a:endParaRPr sz="7000"/>
          </a:p>
        </p:txBody>
      </p:sp>
      <p:sp>
        <p:nvSpPr>
          <p:cNvPr id="1237392240" name=" 1237392239"/>
          <p:cNvSpPr/>
          <p:nvPr/>
        </p:nvSpPr>
        <p:spPr bwMode="auto">
          <a:xfrm>
            <a:off x="8587524" y="5927118"/>
            <a:ext cx="5685309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u="sng">
                <a:hlinkClick r:id="rId10"/>
              </a:rPr>
              <a:t>https://app.wooclap.com/PDRUJM?from=instruction-slide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336199" name="Freeform 2"/>
          <p:cNvSpPr/>
          <p:nvPr/>
        </p:nvSpPr>
        <p:spPr bwMode="auto">
          <a:xfrm>
            <a:off x="6388539" y="-3472176"/>
            <a:ext cx="13746055" cy="4887390"/>
          </a:xfrm>
          <a:custGeom>
            <a:avLst/>
            <a:gdLst/>
            <a:ahLst/>
            <a:cxnLst/>
            <a:rect l="l" t="t" r="r" b="b"/>
            <a:pathLst>
              <a:path w="13746056" h="4887391" extrusionOk="0">
                <a:moveTo>
                  <a:pt x="0" y="0"/>
                </a:moveTo>
                <a:lnTo>
                  <a:pt x="13746056" y="0"/>
                </a:lnTo>
                <a:lnTo>
                  <a:pt x="13746056" y="4887391"/>
                </a:lnTo>
                <a:lnTo>
                  <a:pt x="0" y="48873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58502471" name="Freeform 3"/>
          <p:cNvSpPr/>
          <p:nvPr/>
        </p:nvSpPr>
        <p:spPr bwMode="auto">
          <a:xfrm>
            <a:off x="16747233" y="-450828"/>
            <a:ext cx="4003074" cy="13651020"/>
          </a:xfrm>
          <a:custGeom>
            <a:avLst/>
            <a:gdLst/>
            <a:ahLst/>
            <a:cxnLst/>
            <a:rect l="l" t="t" r="r" b="b"/>
            <a:pathLst>
              <a:path w="4003075" h="13651020" extrusionOk="0">
                <a:moveTo>
                  <a:pt x="0" y="0"/>
                </a:moveTo>
                <a:lnTo>
                  <a:pt x="4003075" y="0"/>
                </a:lnTo>
                <a:lnTo>
                  <a:pt x="4003075" y="13651020"/>
                </a:lnTo>
                <a:lnTo>
                  <a:pt x="0" y="13651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8076892" name="Freeform 4"/>
          <p:cNvSpPr/>
          <p:nvPr/>
        </p:nvSpPr>
        <p:spPr bwMode="auto">
          <a:xfrm>
            <a:off x="14483174" y="-2369396"/>
            <a:ext cx="7835140" cy="10568931"/>
          </a:xfrm>
          <a:custGeom>
            <a:avLst/>
            <a:gdLst/>
            <a:ahLst/>
            <a:cxnLst/>
            <a:rect l="l" t="t" r="r" b="b"/>
            <a:pathLst>
              <a:path w="7835141" h="10568932" extrusionOk="0">
                <a:moveTo>
                  <a:pt x="0" y="0"/>
                </a:moveTo>
                <a:lnTo>
                  <a:pt x="7835140" y="0"/>
                </a:lnTo>
                <a:lnTo>
                  <a:pt x="7835140" y="10568932"/>
                </a:lnTo>
                <a:lnTo>
                  <a:pt x="0" y="105689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125713335" name="Group 5"/>
          <p:cNvGrpSpPr>
            <a:grpSpLocks noChangeAspect="1"/>
          </p:cNvGrpSpPr>
          <p:nvPr/>
        </p:nvGrpSpPr>
        <p:grpSpPr bwMode="auto">
          <a:xfrm>
            <a:off x="16498711" y="544554"/>
            <a:ext cx="1502517" cy="1814512"/>
            <a:chOff x="0" y="0"/>
            <a:chExt cx="2003356" cy="2419350"/>
          </a:xfrm>
        </p:grpSpPr>
        <p:sp>
          <p:nvSpPr>
            <p:cNvPr id="90527796" name="Freeform 6" descr="Une image contenant texte, logo, symbole, Marque  Description générée automatiquement"/>
            <p:cNvSpPr/>
            <p:nvPr/>
          </p:nvSpPr>
          <p:spPr bwMode="auto">
            <a:xfrm>
              <a:off x="0" y="0"/>
              <a:ext cx="2003297" cy="2419349"/>
            </a:xfrm>
            <a:custGeom>
              <a:avLst/>
              <a:gdLst/>
              <a:ahLst/>
              <a:cxnLst/>
              <a:rect l="l" t="t" r="r" b="b"/>
              <a:pathLst>
                <a:path w="2003298" h="2419350" extrusionOk="0">
                  <a:moveTo>
                    <a:pt x="0" y="0"/>
                  </a:moveTo>
                  <a:lnTo>
                    <a:pt x="2003298" y="0"/>
                  </a:lnTo>
                  <a:lnTo>
                    <a:pt x="2003298" y="2419350"/>
                  </a:lnTo>
                  <a:lnTo>
                    <a:pt x="0" y="241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753" r="-1" b="-17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11334537" name="Titre 1"/>
          <p:cNvSpPr>
            <a:spLocks noGrp="1"/>
          </p:cNvSpPr>
          <p:nvPr/>
        </p:nvSpPr>
        <p:spPr bwMode="auto">
          <a:xfrm>
            <a:off x="5124448" y="65563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5700" b="0" i="0" u="none" strike="noStrike" cap="none" spc="0">
                <a:solidFill>
                  <a:schemeClr val="tx1"/>
                </a:solidFill>
                <a:latin typeface="Arial Rounded MT Bold"/>
                <a:ea typeface="Arial Rounded MT Bold"/>
                <a:cs typeface="Arial Rounded MT Bold"/>
              </a:rPr>
              <a:t>TABLE RONDE N° 3</a:t>
            </a:r>
            <a:endParaRPr/>
          </a:p>
        </p:txBody>
      </p:sp>
      <p:sp>
        <p:nvSpPr>
          <p:cNvPr id="626876621" name="Subtitle 2"/>
          <p:cNvSpPr>
            <a:spLocks noGrp="1"/>
          </p:cNvSpPr>
          <p:nvPr/>
        </p:nvSpPr>
        <p:spPr bwMode="auto">
          <a:xfrm>
            <a:off x="5333460" y="1668883"/>
            <a:ext cx="7811575" cy="69331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342900" indent="-342900" algn="l" defTabSz="914400" rtl="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en-US" sz="3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Pré-requis &amp; actions à co-construire</a:t>
            </a:r>
            <a:endParaRPr/>
          </a:p>
        </p:txBody>
      </p:sp>
      <p:sp>
        <p:nvSpPr>
          <p:cNvPr id="407650350" name="ZoneTexte 407650349"/>
          <p:cNvSpPr txBox="1"/>
          <p:nvPr/>
        </p:nvSpPr>
        <p:spPr bwMode="auto">
          <a:xfrm>
            <a:off x="12303930" y="6779053"/>
            <a:ext cx="2648957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Tania MELIKIAN</a:t>
            </a:r>
            <a:endParaRPr lang="fr-FR"/>
          </a:p>
          <a:p>
            <a:pPr algn="ctr">
              <a:defRPr/>
            </a:pPr>
            <a:r>
              <a:rPr lang="fr-FR"/>
              <a:t>Directrice du Service Départemental de la Jeunesse à l’Engagement et aux Sports</a:t>
            </a:r>
            <a:endParaRPr/>
          </a:p>
        </p:txBody>
      </p:sp>
      <p:sp>
        <p:nvSpPr>
          <p:cNvPr id="1292735044" name="ZoneTexte 1292735043"/>
          <p:cNvSpPr txBox="1"/>
          <p:nvPr/>
        </p:nvSpPr>
        <p:spPr bwMode="auto">
          <a:xfrm>
            <a:off x="8358495" y="6870312"/>
            <a:ext cx="263131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Arnaud GICQUEL</a:t>
            </a:r>
          </a:p>
          <a:p>
            <a:pPr algn="ctr">
              <a:defRPr/>
            </a:pPr>
            <a:r>
              <a:rPr lang="fr-FR"/>
              <a:t>Educateur</a:t>
            </a:r>
            <a:endParaRPr/>
          </a:p>
        </p:txBody>
      </p:sp>
      <p:pic>
        <p:nvPicPr>
          <p:cNvPr id="1713710286" name="Image 1713710285"/>
          <p:cNvPicPr>
            <a:picLocks noChangeAspect="1"/>
          </p:cNvPicPr>
          <p:nvPr/>
        </p:nvPicPr>
        <p:blipFill rotWithShape="1">
          <a:blip r:embed="rId7"/>
          <a:stretch/>
        </p:blipFill>
        <p:spPr bwMode="auto">
          <a:xfrm>
            <a:off x="12303930" y="3214589"/>
            <a:ext cx="2765660" cy="3298678"/>
          </a:xfrm>
          <a:prstGeom prst="rect">
            <a:avLst/>
          </a:prstGeom>
        </p:spPr>
      </p:pic>
      <p:pic>
        <p:nvPicPr>
          <p:cNvPr id="573004524" name="Image 573004523"/>
          <p:cNvPicPr>
            <a:picLocks noChangeAspect="1"/>
          </p:cNvPicPr>
          <p:nvPr/>
        </p:nvPicPr>
        <p:blipFill rotWithShape="1">
          <a:blip r:embed="rId8"/>
          <a:srcRect l="15070"/>
          <a:stretch/>
        </p:blipFill>
        <p:spPr bwMode="auto">
          <a:xfrm>
            <a:off x="952905" y="3113299"/>
            <a:ext cx="2765660" cy="3318530"/>
          </a:xfrm>
          <a:prstGeom prst="rect">
            <a:avLst/>
          </a:prstGeom>
        </p:spPr>
      </p:pic>
      <p:sp>
        <p:nvSpPr>
          <p:cNvPr id="162054023" name="ZoneTexte 162054022"/>
          <p:cNvSpPr txBox="1"/>
          <p:nvPr/>
        </p:nvSpPr>
        <p:spPr bwMode="auto">
          <a:xfrm>
            <a:off x="1028896" y="6733153"/>
            <a:ext cx="2613677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Frédéric FABRE</a:t>
            </a:r>
          </a:p>
          <a:p>
            <a:pPr algn="ctr">
              <a:defRPr/>
            </a:pPr>
            <a:r>
              <a:rPr lang="fr-FR"/>
              <a:t>Policier - Agent de prévention</a:t>
            </a:r>
            <a:endParaRPr/>
          </a:p>
        </p:txBody>
      </p:sp>
      <p:pic>
        <p:nvPicPr>
          <p:cNvPr id="125961684" name="Image 125961683"/>
          <p:cNvPicPr>
            <a:picLocks noChangeAspect="1"/>
          </p:cNvPicPr>
          <p:nvPr/>
        </p:nvPicPr>
        <p:blipFill rotWithShape="1">
          <a:blip r:embed="rId9"/>
          <a:stretch/>
        </p:blipFill>
        <p:spPr bwMode="auto">
          <a:xfrm>
            <a:off x="8299126" y="3133150"/>
            <a:ext cx="2750055" cy="3461553"/>
          </a:xfrm>
          <a:prstGeom prst="rect">
            <a:avLst/>
          </a:prstGeom>
        </p:spPr>
      </p:pic>
      <p:sp>
        <p:nvSpPr>
          <p:cNvPr id="1925445352" name="ZoneTexte 1925445351"/>
          <p:cNvSpPr txBox="1"/>
          <p:nvPr/>
        </p:nvSpPr>
        <p:spPr bwMode="auto">
          <a:xfrm>
            <a:off x="4464948" y="6733152"/>
            <a:ext cx="2670915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fr-FR" b="1"/>
              <a:t>Sylvain LORANT</a:t>
            </a:r>
          </a:p>
          <a:p>
            <a:pPr algn="ctr">
              <a:defRPr/>
            </a:pPr>
            <a:r>
              <a:rPr lang="fr-FR"/>
              <a:t>Conseiller Technique Régional</a:t>
            </a:r>
          </a:p>
          <a:p>
            <a:pPr algn="ctr">
              <a:defRPr/>
            </a:pPr>
            <a:r>
              <a:rPr lang="fr-FR"/>
              <a:t>Référent Engagement Ligue</a:t>
            </a:r>
            <a:endParaRPr/>
          </a:p>
        </p:txBody>
      </p:sp>
      <p:pic>
        <p:nvPicPr>
          <p:cNvPr id="186069459" name="Image 186069458"/>
          <p:cNvPicPr>
            <a:picLocks noChangeAspect="1"/>
          </p:cNvPicPr>
          <p:nvPr/>
        </p:nvPicPr>
        <p:blipFill rotWithShape="1">
          <a:blip r:embed="rId10"/>
          <a:stretch/>
        </p:blipFill>
        <p:spPr bwMode="auto">
          <a:xfrm>
            <a:off x="4464948" y="3151416"/>
            <a:ext cx="2814637" cy="34432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9069170" name="Freeform 2"/>
          <p:cNvSpPr/>
          <p:nvPr/>
        </p:nvSpPr>
        <p:spPr bwMode="auto">
          <a:xfrm>
            <a:off x="-7818676" y="-6264307"/>
            <a:ext cx="15642401" cy="26574077"/>
          </a:xfrm>
          <a:custGeom>
            <a:avLst/>
            <a:gdLst/>
            <a:ahLst/>
            <a:cxnLst/>
            <a:rect l="l" t="t" r="r" b="b"/>
            <a:pathLst>
              <a:path w="15642402" h="26574078" extrusionOk="0">
                <a:moveTo>
                  <a:pt x="0" y="0"/>
                </a:moveTo>
                <a:lnTo>
                  <a:pt x="15642403" y="0"/>
                </a:lnTo>
                <a:lnTo>
                  <a:pt x="15642403" y="26574079"/>
                </a:lnTo>
                <a:lnTo>
                  <a:pt x="0" y="26574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1815436329" name="Group 3"/>
          <p:cNvGrpSpPr>
            <a:grpSpLocks noChangeAspect="1"/>
          </p:cNvGrpSpPr>
          <p:nvPr/>
        </p:nvGrpSpPr>
        <p:grpSpPr bwMode="auto">
          <a:xfrm>
            <a:off x="15492621" y="425564"/>
            <a:ext cx="1963706" cy="2371468"/>
            <a:chOff x="0" y="0"/>
            <a:chExt cx="2003356" cy="2419350"/>
          </a:xfrm>
        </p:grpSpPr>
        <p:sp>
          <p:nvSpPr>
            <p:cNvPr id="804073610" name="Freeform 4" descr="Une image contenant texte, logo, symbole, Marque  Description générée automatiquement"/>
            <p:cNvSpPr/>
            <p:nvPr/>
          </p:nvSpPr>
          <p:spPr bwMode="auto">
            <a:xfrm>
              <a:off x="0" y="0"/>
              <a:ext cx="2003297" cy="2419349"/>
            </a:xfrm>
            <a:custGeom>
              <a:avLst/>
              <a:gdLst/>
              <a:ahLst/>
              <a:cxnLst/>
              <a:rect l="l" t="t" r="r" b="b"/>
              <a:pathLst>
                <a:path w="2003298" h="2419350" extrusionOk="0">
                  <a:moveTo>
                    <a:pt x="0" y="0"/>
                  </a:moveTo>
                  <a:lnTo>
                    <a:pt x="2003298" y="0"/>
                  </a:lnTo>
                  <a:lnTo>
                    <a:pt x="2003298" y="2419350"/>
                  </a:lnTo>
                  <a:lnTo>
                    <a:pt x="0" y="241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53" r="-1" b="-17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46507116" name="Titre 1"/>
          <p:cNvSpPr>
            <a:spLocks noGrp="1"/>
          </p:cNvSpPr>
          <p:nvPr/>
        </p:nvSpPr>
        <p:spPr bwMode="auto">
          <a:xfrm>
            <a:off x="3411900" y="655636"/>
            <a:ext cx="11087099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ctr" defTabSz="914400" rtl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5700" b="0" i="0" u="none" strike="noStrike" cap="none" spc="0">
                <a:solidFill>
                  <a:schemeClr val="tx1"/>
                </a:solidFill>
                <a:latin typeface="Arial Rounded MT Bold"/>
                <a:ea typeface="Arial Rounded MT Bold"/>
                <a:cs typeface="Arial Rounded MT Bold"/>
              </a:rPr>
              <a:t>PLAN D’ENGAGEMENT FFF</a:t>
            </a:r>
            <a:endParaRPr/>
          </a:p>
        </p:txBody>
      </p:sp>
      <p:sp>
        <p:nvSpPr>
          <p:cNvPr id="974862256" name="ZoneTexte 974862255"/>
          <p:cNvSpPr txBox="1"/>
          <p:nvPr/>
        </p:nvSpPr>
        <p:spPr bwMode="auto">
          <a:xfrm>
            <a:off x="3270372" y="2609848"/>
            <a:ext cx="12042479" cy="1920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fr-FR" sz="40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5"/>
              </a:rPr>
              <a:t>https://www.youtube.com/watch?v=UQ1b0DA3EIs  </a:t>
            </a:r>
            <a:endParaRPr sz="4000"/>
          </a:p>
          <a:p>
            <a:pPr algn="l">
              <a:defRPr/>
            </a:pPr>
            <a:r>
              <a:rPr lang="fr-FR" sz="4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https://www.fff.fr/764-je-transmets-un-signalement.html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316</Words>
  <Application>Microsoft Office PowerPoint</Application>
  <PresentationFormat>Personnalisé</PresentationFormat>
  <Paragraphs>78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</vt:lpstr>
      <vt:lpstr>Arial</vt:lpstr>
      <vt:lpstr>Arial Rounded MT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PRESENTATION</dc:title>
  <cp:lastModifiedBy>Lauren Myscile</cp:lastModifiedBy>
  <cp:revision>7</cp:revision>
  <dcterms:created xsi:type="dcterms:W3CDTF">2006-08-16T00:00:00Z</dcterms:created>
  <dcterms:modified xsi:type="dcterms:W3CDTF">2025-12-18T06:04:16Z</dcterms:modified>
  <dc:identifier>DAG6Eq4vbVA</dc:identifier>
</cp:coreProperties>
</file>